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42" roundtripDataSignature="AMtx7mjtc3xqGdXinYSmYK8IFX6Tdwph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From Sandra J Odell:  How does this impact the success of an mentor?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Demonstrated excellence in teaching (model good practices in instruction, discipline, management, etc)</a:t>
            </a:r>
            <a:endParaRPr/>
          </a:p>
          <a:p>
            <a:pPr indent="0" lvl="0" marL="0" rtl="0" algn="l">
              <a:lnSpc>
                <a:spcPct val="100000"/>
              </a:lnSpc>
              <a:spcBef>
                <a:spcPts val="0"/>
              </a:spcBef>
              <a:spcAft>
                <a:spcPts val="0"/>
              </a:spcAft>
              <a:buSzPts val="1400"/>
              <a:buNone/>
            </a:pPr>
            <a:r>
              <a:rPr lang="en-US"/>
              <a:t>Demonstrated excellence in working with adults (team player, good communication skills, positive role model)</a:t>
            </a:r>
            <a:endParaRPr/>
          </a:p>
          <a:p>
            <a:pPr indent="0" lvl="0" marL="0" rtl="0" algn="l">
              <a:lnSpc>
                <a:spcPct val="100000"/>
              </a:lnSpc>
              <a:spcBef>
                <a:spcPts val="0"/>
              </a:spcBef>
              <a:spcAft>
                <a:spcPts val="0"/>
              </a:spcAft>
              <a:buSzPts val="1400"/>
              <a:buNone/>
            </a:pPr>
            <a:r>
              <a:rPr lang="en-US"/>
              <a:t>Sensitivity to viewpoint of others (knows it does not have to be “my way”…plenty of personality and style differences)</a:t>
            </a:r>
            <a:endParaRPr/>
          </a:p>
          <a:p>
            <a:pPr indent="0" lvl="0" marL="0" rtl="0" algn="l">
              <a:lnSpc>
                <a:spcPct val="100000"/>
              </a:lnSpc>
              <a:spcBef>
                <a:spcPts val="0"/>
              </a:spcBef>
              <a:spcAft>
                <a:spcPts val="0"/>
              </a:spcAft>
              <a:buSzPts val="1400"/>
              <a:buNone/>
            </a:pPr>
            <a:r>
              <a:rPr lang="en-US"/>
              <a:t>Active and open learner (model life-long learning by initiating learning opportunities for the new teacher and himself)</a:t>
            </a:r>
            <a:endParaRPr/>
          </a:p>
          <a:p>
            <a:pPr indent="0" lvl="0" marL="0" rtl="0" algn="l">
              <a:lnSpc>
                <a:spcPct val="100000"/>
              </a:lnSpc>
              <a:spcBef>
                <a:spcPts val="0"/>
              </a:spcBef>
              <a:spcAft>
                <a:spcPts val="0"/>
              </a:spcAft>
              <a:buSzPts val="1400"/>
              <a:buNone/>
            </a:pPr>
            <a:r>
              <a:rPr lang="en-US"/>
              <a:t>Competent social and public relations skills (integrity to profession and professional in dealing with administrators, parents, colleagues)</a:t>
            </a:r>
            <a:endParaRPr/>
          </a:p>
          <a:p>
            <a:pPr indent="0" lvl="0" marL="0" rtl="0" algn="l">
              <a:lnSpc>
                <a:spcPct val="100000"/>
              </a:lnSpc>
              <a:spcBef>
                <a:spcPts val="0"/>
              </a:spcBef>
              <a:spcAft>
                <a:spcPts val="0"/>
              </a:spcAft>
              <a:buSzPts val="1400"/>
              <a:buNone/>
            </a:pPr>
            <a:r>
              <a:t/>
            </a:r>
            <a:endParaRPr/>
          </a:p>
        </p:txBody>
      </p:sp>
      <p:sp>
        <p:nvSpPr>
          <p:cNvPr id="160" name="Google Shape;160;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Divide by table and ask each table group to select/assign a color to analyze their thoughts on the characteristics of effective mentors.</a:t>
            </a:r>
            <a:endParaRPr/>
          </a:p>
        </p:txBody>
      </p:sp>
      <p:sp>
        <p:nvSpPr>
          <p:cNvPr id="168" name="Google Shape;168;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Reference pages --- in manual to discuss the mental status and brainstorm ways for mentors to support new teachers through each phase</a:t>
            </a:r>
            <a:endParaRPr/>
          </a:p>
        </p:txBody>
      </p:sp>
      <p:sp>
        <p:nvSpPr>
          <p:cNvPr id="184" name="Google Shape;184;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All first year teachers are not the same age, from the same backgrounds, and they do not all have the same needs.  We need to understand who they are in order to help.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Young out of college-  has the “book” knowledge of an education degree with limited classroom experience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2</a:t>
            </a:r>
            <a:r>
              <a:rPr baseline="30000" lang="en-US"/>
              <a:t>nd</a:t>
            </a:r>
            <a:r>
              <a:rPr lang="en-US"/>
              <a:t> career- often experts in their subject areas, but may not have ideas on classroom management or realistic expectations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Returning &amp; out of state teachers- may have lots of experience, but are behind the times or not familiar with Texas standards.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Reference page---- of manual for the charts on generational difference and facilitate a discussion on the differences and preferences</a:t>
            </a:r>
            <a:endParaRPr/>
          </a:p>
          <a:p>
            <a:pPr indent="0" lvl="0" marL="0" rtl="0" algn="l">
              <a:lnSpc>
                <a:spcPct val="100000"/>
              </a:lnSpc>
              <a:spcBef>
                <a:spcPts val="0"/>
              </a:spcBef>
              <a:spcAft>
                <a:spcPts val="0"/>
              </a:spcAft>
              <a:buSzPts val="1400"/>
              <a:buNone/>
            </a:pPr>
            <a:r>
              <a:t/>
            </a:r>
            <a:endParaRPr/>
          </a:p>
        </p:txBody>
      </p:sp>
      <p:sp>
        <p:nvSpPr>
          <p:cNvPr id="192" name="Google Shape;192;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200">
                <a:solidFill>
                  <a:schemeClr val="dk1"/>
                </a:solidFill>
                <a:latin typeface="Calibri"/>
                <a:ea typeface="Calibri"/>
                <a:cs typeface="Calibri"/>
                <a:sym typeface="Calibri"/>
              </a:rPr>
              <a:t>Discussion leading into strategies (from handbook):</a:t>
            </a:r>
            <a:endParaRPr/>
          </a:p>
          <a:p>
            <a:pPr indent="0" lvl="0" marL="0" rtl="0" algn="l">
              <a:lnSpc>
                <a:spcPct val="100000"/>
              </a:lnSpc>
              <a:spcBef>
                <a:spcPts val="0"/>
              </a:spcBef>
              <a:spcAft>
                <a:spcPts val="0"/>
              </a:spcAft>
              <a:buSzPts val="1400"/>
              <a:buNone/>
            </a:pPr>
            <a:r>
              <a:t/>
            </a:r>
            <a:endParaRPr b="1"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en-US" sz="1200">
                <a:solidFill>
                  <a:schemeClr val="dk1"/>
                </a:solidFill>
                <a:latin typeface="Calibri"/>
                <a:ea typeface="Calibri"/>
                <a:cs typeface="Calibri"/>
                <a:sym typeface="Calibri"/>
              </a:rPr>
              <a:t>What do NT Need?</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Training, mentoring, and/or coaching in needed areas</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Time to implement with coaching and feedback</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Support and follow-up</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1" lang="en-US" sz="1200">
                <a:solidFill>
                  <a:schemeClr val="dk1"/>
                </a:solidFill>
                <a:latin typeface="Calibri"/>
                <a:ea typeface="Calibri"/>
                <a:cs typeface="Calibri"/>
                <a:sym typeface="Calibri"/>
              </a:rPr>
              <a:t>Without assistance, NT will resort to:</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Coping with ineffective strategies</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Copying negative behaviors of others</a:t>
            </a:r>
            <a:endParaRPr/>
          </a:p>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Quitting (or worse, staying)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3 ways to mentor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Facilitate discussion on when to use each styles and how each look</a:t>
            </a:r>
            <a:endParaRPr/>
          </a:p>
        </p:txBody>
      </p:sp>
      <p:sp>
        <p:nvSpPr>
          <p:cNvPr id="200" name="Google Shape;200;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Facilitate discussion</a:t>
            </a:r>
            <a:endParaRPr/>
          </a:p>
        </p:txBody>
      </p:sp>
      <p:sp>
        <p:nvSpPr>
          <p:cNvPr id="222" name="Google Shape;222;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When to use and why would all 3 be used by the same mentor/NT relationship?</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Examples and how they see their own role (space to write in the manual)</a:t>
            </a:r>
            <a:endParaRPr/>
          </a:p>
        </p:txBody>
      </p:sp>
      <p:sp>
        <p:nvSpPr>
          <p:cNvPr id="230" name="Google Shape;230;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Use Mentor Questionnaire to lead discussion for the role of mentors and their abilities to impact new teachers.  The idea behind this activity is to give mentor teachers the need for gaining mentoring skills and knowledge without offending them.  Most mentors believe they are good teachers and they will be good mentors, but this activity reveals that is 2 different skill sets.</a:t>
            </a:r>
            <a:endParaRPr/>
          </a:p>
          <a:p>
            <a:pPr indent="0" lvl="0" marL="0" rtl="0" algn="l">
              <a:lnSpc>
                <a:spcPct val="100000"/>
              </a:lnSpc>
              <a:spcBef>
                <a:spcPts val="0"/>
              </a:spcBef>
              <a:spcAft>
                <a:spcPts val="0"/>
              </a:spcAft>
              <a:buSzPts val="1400"/>
              <a:buNone/>
            </a:pPr>
            <a:r>
              <a:t/>
            </a:r>
            <a:endParaRPr/>
          </a:p>
        </p:txBody>
      </p:sp>
      <p:sp>
        <p:nvSpPr>
          <p:cNvPr id="97" name="Google Shape;97;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Similar to T-TESS model or TAP Coaching model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38" name="Google Shape;238;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Mentor model in the traditional sense</a:t>
            </a:r>
            <a:endParaRPr/>
          </a:p>
        </p:txBody>
      </p:sp>
      <p:sp>
        <p:nvSpPr>
          <p:cNvPr id="246" name="Google Shape;246;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Maybe great for pods, teams, departments</a:t>
            </a:r>
            <a:endParaRPr/>
          </a:p>
        </p:txBody>
      </p:sp>
      <p:sp>
        <p:nvSpPr>
          <p:cNvPr id="254" name="Google Shape;254;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Assist new teachers to be full contributors to PLCs</a:t>
            </a:r>
            <a:endParaRPr/>
          </a:p>
        </p:txBody>
      </p:sp>
      <p:sp>
        <p:nvSpPr>
          <p:cNvPr id="262" name="Google Shape;262;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Help plan your visits with NT by asking these questions</a:t>
            </a:r>
            <a:endParaRPr/>
          </a:p>
        </p:txBody>
      </p:sp>
      <p:sp>
        <p:nvSpPr>
          <p:cNvPr id="270" name="Google Shape;270;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would NT in each quadrant benefit from different styles or tools of coaching?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Not willing/not able</a:t>
            </a:r>
            <a:endParaRPr/>
          </a:p>
          <a:p>
            <a:pPr indent="-171450" lvl="0" marL="171450" rtl="0" algn="l">
              <a:lnSpc>
                <a:spcPct val="100000"/>
              </a:lnSpc>
              <a:spcBef>
                <a:spcPts val="0"/>
              </a:spcBef>
              <a:spcAft>
                <a:spcPts val="0"/>
              </a:spcAft>
              <a:buClr>
                <a:schemeClr val="dk1"/>
              </a:buClr>
              <a:buSzPts val="1200"/>
              <a:buFont typeface="Arial"/>
              <a:buChar char="•"/>
            </a:pPr>
            <a:r>
              <a:rPr lang="en-US"/>
              <a:t>not many skills and doesn’t want to grow</a:t>
            </a:r>
            <a:endParaRPr/>
          </a:p>
          <a:p>
            <a:pPr indent="-171450" lvl="0" marL="171450" rtl="0" algn="l">
              <a:lnSpc>
                <a:spcPct val="100000"/>
              </a:lnSpc>
              <a:spcBef>
                <a:spcPts val="0"/>
              </a:spcBef>
              <a:spcAft>
                <a:spcPts val="0"/>
              </a:spcAft>
              <a:buClr>
                <a:schemeClr val="dk1"/>
              </a:buClr>
              <a:buSzPts val="1200"/>
              <a:buFont typeface="Arial"/>
              <a:buChar char="•"/>
            </a:pPr>
            <a:r>
              <a:rPr lang="en-US"/>
              <a:t>Poor attitude, poor aptitude</a:t>
            </a:r>
            <a:endParaRPr/>
          </a:p>
          <a:p>
            <a:pPr indent="-171450" lvl="0" marL="171450" rtl="0" algn="l">
              <a:lnSpc>
                <a:spcPct val="100000"/>
              </a:lnSpc>
              <a:spcBef>
                <a:spcPts val="0"/>
              </a:spcBef>
              <a:spcAft>
                <a:spcPts val="0"/>
              </a:spcAft>
              <a:buClr>
                <a:schemeClr val="dk1"/>
              </a:buClr>
              <a:buSzPts val="1200"/>
              <a:buFont typeface="Arial"/>
              <a:buChar char="•"/>
            </a:pPr>
            <a:r>
              <a:rPr lang="en-US"/>
              <a:t>Coaching style:  directive and instructional in most areas</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b="1" lang="en-US"/>
              <a:t>Not willing/is able</a:t>
            </a:r>
            <a:endParaRPr/>
          </a:p>
          <a:p>
            <a:pPr indent="-171450" lvl="0" marL="171450" rtl="0" algn="l">
              <a:lnSpc>
                <a:spcPct val="100000"/>
              </a:lnSpc>
              <a:spcBef>
                <a:spcPts val="0"/>
              </a:spcBef>
              <a:spcAft>
                <a:spcPts val="0"/>
              </a:spcAft>
              <a:buClr>
                <a:schemeClr val="dk1"/>
              </a:buClr>
              <a:buSzPts val="1200"/>
              <a:buFont typeface="Arial"/>
              <a:buChar char="•"/>
            </a:pPr>
            <a:r>
              <a:rPr b="0" lang="en-US"/>
              <a:t>Has some skills and knowledge, but uncooperative, defensive</a:t>
            </a:r>
            <a:endParaRPr/>
          </a:p>
          <a:p>
            <a:pPr indent="-171450" lvl="0" marL="171450" rtl="0" algn="l">
              <a:lnSpc>
                <a:spcPct val="100000"/>
              </a:lnSpc>
              <a:spcBef>
                <a:spcPts val="0"/>
              </a:spcBef>
              <a:spcAft>
                <a:spcPts val="0"/>
              </a:spcAft>
              <a:buClr>
                <a:schemeClr val="dk1"/>
              </a:buClr>
              <a:buSzPts val="1200"/>
              <a:buFont typeface="Arial"/>
              <a:buChar char="•"/>
            </a:pPr>
            <a:r>
              <a:rPr b="0" lang="en-US"/>
              <a:t>Mostly directive some collaborative</a:t>
            </a:r>
            <a:endParaRPr/>
          </a:p>
          <a:p>
            <a:pPr indent="-95250" lvl="0" marL="171450" rtl="0" algn="l">
              <a:lnSpc>
                <a:spcPct val="100000"/>
              </a:lnSpc>
              <a:spcBef>
                <a:spcPts val="0"/>
              </a:spcBef>
              <a:spcAft>
                <a:spcPts val="0"/>
              </a:spcAft>
              <a:buClr>
                <a:schemeClr val="dk1"/>
              </a:buClr>
              <a:buSzPts val="1200"/>
              <a:buFont typeface="Arial"/>
              <a:buNone/>
            </a:pPr>
            <a:r>
              <a:t/>
            </a:r>
            <a:endParaRPr b="0"/>
          </a:p>
          <a:p>
            <a:pPr indent="0" lvl="0" marL="0" rtl="0" algn="l">
              <a:lnSpc>
                <a:spcPct val="100000"/>
              </a:lnSpc>
              <a:spcBef>
                <a:spcPts val="0"/>
              </a:spcBef>
              <a:spcAft>
                <a:spcPts val="0"/>
              </a:spcAft>
              <a:buClr>
                <a:schemeClr val="dk1"/>
              </a:buClr>
              <a:buSzPts val="1200"/>
              <a:buFont typeface="Arial"/>
              <a:buNone/>
            </a:pPr>
            <a:r>
              <a:rPr b="1" lang="en-US"/>
              <a:t>Is willing/not able</a:t>
            </a:r>
            <a:endParaRPr/>
          </a:p>
          <a:p>
            <a:pPr indent="-171450" lvl="0" marL="171450" rtl="0" algn="l">
              <a:lnSpc>
                <a:spcPct val="100000"/>
              </a:lnSpc>
              <a:spcBef>
                <a:spcPts val="0"/>
              </a:spcBef>
              <a:spcAft>
                <a:spcPts val="0"/>
              </a:spcAft>
              <a:buClr>
                <a:schemeClr val="dk1"/>
              </a:buClr>
              <a:buSzPts val="1200"/>
              <a:buFont typeface="Arial"/>
              <a:buChar char="•"/>
            </a:pPr>
            <a:r>
              <a:rPr b="0" lang="en-US"/>
              <a:t>low skill, very coachable attitude</a:t>
            </a:r>
            <a:endParaRPr/>
          </a:p>
          <a:p>
            <a:pPr indent="-171450" lvl="0" marL="171450" rtl="0" algn="l">
              <a:lnSpc>
                <a:spcPct val="100000"/>
              </a:lnSpc>
              <a:spcBef>
                <a:spcPts val="0"/>
              </a:spcBef>
              <a:spcAft>
                <a:spcPts val="0"/>
              </a:spcAft>
              <a:buClr>
                <a:schemeClr val="dk1"/>
              </a:buClr>
              <a:buSzPts val="1200"/>
              <a:buFont typeface="Arial"/>
              <a:buChar char="•"/>
            </a:pPr>
            <a:r>
              <a:rPr b="0" lang="en-US"/>
              <a:t>Has limited knowledge and skills, but wants to learn and grow</a:t>
            </a:r>
            <a:endParaRPr/>
          </a:p>
          <a:p>
            <a:pPr indent="-171450" lvl="0" marL="171450" rtl="0" algn="l">
              <a:lnSpc>
                <a:spcPct val="100000"/>
              </a:lnSpc>
              <a:spcBef>
                <a:spcPts val="0"/>
              </a:spcBef>
              <a:spcAft>
                <a:spcPts val="0"/>
              </a:spcAft>
              <a:buClr>
                <a:schemeClr val="dk1"/>
              </a:buClr>
              <a:buSzPts val="1200"/>
              <a:buFont typeface="Arial"/>
              <a:buChar char="•"/>
            </a:pPr>
            <a:r>
              <a:rPr b="0" lang="en-US"/>
              <a:t>directive in weakness, instructive in skills and knowledge, collaborative in strengths</a:t>
            </a:r>
            <a:endParaRPr/>
          </a:p>
          <a:p>
            <a:pPr indent="-95250" lvl="0" marL="171450" rtl="0" algn="l">
              <a:lnSpc>
                <a:spcPct val="100000"/>
              </a:lnSpc>
              <a:spcBef>
                <a:spcPts val="0"/>
              </a:spcBef>
              <a:spcAft>
                <a:spcPts val="0"/>
              </a:spcAft>
              <a:buClr>
                <a:schemeClr val="dk1"/>
              </a:buClr>
              <a:buSzPts val="1200"/>
              <a:buFont typeface="Arial"/>
              <a:buNone/>
            </a:pPr>
            <a:r>
              <a:t/>
            </a:r>
            <a:endParaRPr b="0"/>
          </a:p>
          <a:p>
            <a:pPr indent="0" lvl="0" marL="0" rtl="0" algn="l">
              <a:lnSpc>
                <a:spcPct val="100000"/>
              </a:lnSpc>
              <a:spcBef>
                <a:spcPts val="0"/>
              </a:spcBef>
              <a:spcAft>
                <a:spcPts val="0"/>
              </a:spcAft>
              <a:buClr>
                <a:schemeClr val="dk1"/>
              </a:buClr>
              <a:buSzPts val="1200"/>
              <a:buFont typeface="Arial"/>
              <a:buNone/>
            </a:pPr>
            <a:r>
              <a:rPr b="1" lang="en-US"/>
              <a:t>Is willing/is able</a:t>
            </a:r>
            <a:endParaRPr/>
          </a:p>
          <a:p>
            <a:pPr indent="-171450" lvl="0" marL="171450" rtl="0" algn="l">
              <a:lnSpc>
                <a:spcPct val="100000"/>
              </a:lnSpc>
              <a:spcBef>
                <a:spcPts val="0"/>
              </a:spcBef>
              <a:spcAft>
                <a:spcPts val="0"/>
              </a:spcAft>
              <a:buClr>
                <a:schemeClr val="dk1"/>
              </a:buClr>
              <a:buSzPts val="1200"/>
              <a:buFont typeface="Arial"/>
              <a:buChar char="•"/>
            </a:pPr>
            <a:r>
              <a:rPr b="0" lang="en-US"/>
              <a:t>High skill, very coachable attitude</a:t>
            </a:r>
            <a:endParaRPr/>
          </a:p>
          <a:p>
            <a:pPr indent="-171450" lvl="0" marL="171450" rtl="0" algn="l">
              <a:lnSpc>
                <a:spcPct val="100000"/>
              </a:lnSpc>
              <a:spcBef>
                <a:spcPts val="0"/>
              </a:spcBef>
              <a:spcAft>
                <a:spcPts val="0"/>
              </a:spcAft>
              <a:buClr>
                <a:schemeClr val="dk1"/>
              </a:buClr>
              <a:buSzPts val="1200"/>
              <a:buFont typeface="Arial"/>
              <a:buChar char="•"/>
            </a:pPr>
            <a:r>
              <a:rPr b="0" lang="en-US"/>
              <a:t>Has some skill and knowledge, wants to grow and learn</a:t>
            </a:r>
            <a:endParaRPr/>
          </a:p>
          <a:p>
            <a:pPr indent="-171450" lvl="0" marL="171450" rtl="0" algn="l">
              <a:lnSpc>
                <a:spcPct val="100000"/>
              </a:lnSpc>
              <a:spcBef>
                <a:spcPts val="0"/>
              </a:spcBef>
              <a:spcAft>
                <a:spcPts val="0"/>
              </a:spcAft>
              <a:buClr>
                <a:schemeClr val="dk1"/>
              </a:buClr>
              <a:buSzPts val="1200"/>
              <a:buFont typeface="Arial"/>
              <a:buChar char="•"/>
            </a:pPr>
            <a:r>
              <a:rPr b="0" lang="en-US"/>
              <a:t>Non-directive style, facilitative and collaborative </a:t>
            </a:r>
            <a:endParaRPr/>
          </a:p>
          <a:p>
            <a:pPr indent="0" lvl="0" marL="0" rtl="0" algn="l">
              <a:lnSpc>
                <a:spcPct val="100000"/>
              </a:lnSpc>
              <a:spcBef>
                <a:spcPts val="0"/>
              </a:spcBef>
              <a:spcAft>
                <a:spcPts val="0"/>
              </a:spcAft>
              <a:buClr>
                <a:schemeClr val="dk1"/>
              </a:buClr>
              <a:buSzPts val="1200"/>
              <a:buFont typeface="Arial"/>
              <a:buNone/>
            </a:pPr>
            <a:r>
              <a:t/>
            </a:r>
            <a:endParaRPr b="0"/>
          </a:p>
          <a:p>
            <a:pPr indent="-95250" lvl="0" marL="17145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t/>
            </a:r>
            <a:endParaRPr/>
          </a:p>
          <a:p>
            <a:pPr indent="-95250" lvl="0" marL="171450" rtl="0" algn="l">
              <a:lnSpc>
                <a:spcPct val="100000"/>
              </a:lnSpc>
              <a:spcBef>
                <a:spcPts val="0"/>
              </a:spcBef>
              <a:spcAft>
                <a:spcPts val="0"/>
              </a:spcAft>
              <a:buClr>
                <a:schemeClr val="dk1"/>
              </a:buClr>
              <a:buSzPts val="1200"/>
              <a:buFont typeface="Arial"/>
              <a:buNone/>
            </a:pPr>
            <a:r>
              <a:t/>
            </a:r>
            <a:endParaRPr/>
          </a:p>
        </p:txBody>
      </p:sp>
      <p:sp>
        <p:nvSpPr>
          <p:cNvPr id="278" name="Google Shape;278;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Discuss how important it is when someone comes to us with an issue for us to listen without being defensive.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Regardless of level of teacher, remember these areas to avoid to the greatest extent possible</a:t>
            </a:r>
            <a:endParaRPr/>
          </a:p>
        </p:txBody>
      </p:sp>
      <p:sp>
        <p:nvSpPr>
          <p:cNvPr id="285" name="Google Shape;285;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Reference forms in manual and how to use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Walk through each form and the appropriate use</a:t>
            </a:r>
            <a:endParaRPr/>
          </a:p>
          <a:p>
            <a:pPr indent="0" lvl="0" marL="0" rtl="0" algn="l">
              <a:lnSpc>
                <a:spcPct val="100000"/>
              </a:lnSpc>
              <a:spcBef>
                <a:spcPts val="0"/>
              </a:spcBef>
              <a:spcAft>
                <a:spcPts val="0"/>
              </a:spcAft>
              <a:buSzPts val="1400"/>
              <a:buNone/>
            </a:pPr>
            <a:r>
              <a:t/>
            </a:r>
            <a:endParaRPr/>
          </a:p>
        </p:txBody>
      </p:sp>
      <p:sp>
        <p:nvSpPr>
          <p:cNvPr id="294" name="Google Shape;294;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075e7a6d88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1075e7a6d88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g1075e7a6d88_0_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075e7a6d88_0_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g1075e7a6d88_0_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g1075e7a6d88_0_8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Use this slide to debrief the questionnaire activity</a:t>
            </a:r>
            <a:endParaRPr/>
          </a:p>
        </p:txBody>
      </p:sp>
      <p:sp>
        <p:nvSpPr>
          <p:cNvPr id="105" name="Google Shape;105;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075e7a6d88_0_1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g1075e7a6d88_0_1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g1075e7a6d88_0_1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075e7a6d88_0_2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g1075e7a6d88_0_2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g1075e7a6d88_0_2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075e7a6d88_0_3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g1075e7a6d88_0_3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g1075e7a6d88_0_3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075e7a6d88_0_4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g1075e7a6d88_0_4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g1075e7a6d88_0_4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075e7a6d88_0_4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g1075e7a6d88_0_4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g1075e7a6d88_0_49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075e7a6d88_0_5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g1075e7a6d88_0_5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g1075e7a6d88_0_58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075e7a6d88_0_6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g1075e7a6d88_0_6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g1075e7a6d88_0_6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Facilitate a discussion about the goals of an effective new teacher induction program…then share the basic plan for the year and take feedback, suggestions.</a:t>
            </a:r>
            <a:endParaRPr/>
          </a:p>
        </p:txBody>
      </p:sp>
      <p:sp>
        <p:nvSpPr>
          <p:cNvPr id="112" name="Google Shape;112;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NCTAF produced this list of characteristics of highly qualified new teachers in 2003.  This list can be a framework for our vision for outcomes of a new teacher during the first year of their career leading to many more successful years.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This list is our goal!</a:t>
            </a:r>
            <a:endParaRPr/>
          </a:p>
        </p:txBody>
      </p:sp>
      <p:sp>
        <p:nvSpPr>
          <p:cNvPr id="120" name="Google Shape;120;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Highlight page ___ in mentoring handbook.  </a:t>
            </a:r>
            <a:endParaRPr/>
          </a:p>
        </p:txBody>
      </p:sp>
      <p:sp>
        <p:nvSpPr>
          <p:cNvPr id="128" name="Google Shape;128;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Trobert Marzano (most significant educational researcher of today) shares these factors as what makes the biggest impact on school achievement</a:t>
            </a:r>
            <a:endParaRPr/>
          </a:p>
        </p:txBody>
      </p:sp>
      <p:sp>
        <p:nvSpPr>
          <p:cNvPr id="136" name="Google Shape;136;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Robert Marzano (most significant educational researcher of today) shares these factors as what makes the biggest impact on school achievement</a:t>
            </a:r>
            <a:endParaRPr/>
          </a:p>
        </p:txBody>
      </p:sp>
      <p:sp>
        <p:nvSpPr>
          <p:cNvPr id="144" name="Google Shape;144;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Robert Marzano (most significant educational researcher of today) shares these factors as what makes the biggest impact on school achievement</a:t>
            </a:r>
            <a:endParaRPr/>
          </a:p>
        </p:txBody>
      </p:sp>
      <p:sp>
        <p:nvSpPr>
          <p:cNvPr id="152" name="Google Shape;152;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9"/>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0" name="Google Shape;30;p3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1" name="Google Shape;31;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3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7" name="Google Shape;37;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3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3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3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3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p:nvPr>
            <p:ph idx="2" type="pic"/>
          </p:nvPr>
        </p:nvSpPr>
        <p:spPr>
          <a:xfrm>
            <a:off x="1792288" y="612775"/>
            <a:ext cx="5486400" cy="4114800"/>
          </a:xfrm>
          <a:prstGeom prst="rect">
            <a:avLst/>
          </a:prstGeom>
          <a:noFill/>
          <a:ln>
            <a:noFill/>
          </a:ln>
        </p:spPr>
      </p:sp>
      <p:sp>
        <p:nvSpPr>
          <p:cNvPr id="68" name="Google Shape;68;p3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jp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edu-nation.org/wp-content/uploads/2021/04/CEN-Playbook.pdf" TargetMode="Externa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tea.texas.gov/sites/default/files/2020_P-TECH_Blueprint_2-13-20.pdf" TargetMode="Externa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
          <p:cNvSpPr txBox="1"/>
          <p:nvPr>
            <p:ph type="ctrTitle"/>
          </p:nvPr>
        </p:nvSpPr>
        <p:spPr>
          <a:xfrm>
            <a:off x="132575" y="2979875"/>
            <a:ext cx="5534400" cy="1470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US"/>
              <a:t> </a:t>
            </a:r>
            <a:endParaRPr/>
          </a:p>
          <a:p>
            <a:pPr indent="0" lvl="0" marL="0" rtl="0" algn="ctr">
              <a:lnSpc>
                <a:spcPct val="100000"/>
              </a:lnSpc>
              <a:spcBef>
                <a:spcPts val="0"/>
              </a:spcBef>
              <a:spcAft>
                <a:spcPts val="0"/>
              </a:spcAft>
              <a:buClr>
                <a:schemeClr val="dk1"/>
              </a:buClr>
              <a:buSzPct val="100000"/>
              <a:buFont typeface="Calibri"/>
              <a:buNone/>
            </a:pPr>
            <a:r>
              <a:rPr lang="en-US"/>
              <a:t>Mentor Teacher Training</a:t>
            </a:r>
            <a:endParaRPr/>
          </a:p>
        </p:txBody>
      </p:sp>
      <p:sp>
        <p:nvSpPr>
          <p:cNvPr id="89" name="Google Shape;89;p1"/>
          <p:cNvSpPr txBox="1"/>
          <p:nvPr>
            <p:ph idx="1" type="subTitle"/>
          </p:nvPr>
        </p:nvSpPr>
        <p:spPr>
          <a:xfrm>
            <a:off x="132575" y="4449875"/>
            <a:ext cx="5044800" cy="17526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888888"/>
              </a:buClr>
              <a:buSzPts val="3200"/>
              <a:buNone/>
            </a:pPr>
            <a:r>
              <a:rPr lang="en-US" sz="2000">
                <a:solidFill>
                  <a:srgbClr val="7F7F7F"/>
                </a:solidFill>
              </a:rPr>
              <a:t>Adopted from Ginger Tucker’s Mentor Training</a:t>
            </a:r>
            <a:endParaRPr sz="2000">
              <a:solidFill>
                <a:srgbClr val="7F7F7F"/>
              </a:solidFill>
            </a:endParaRPr>
          </a:p>
          <a:p>
            <a:pPr indent="0" lvl="0" marL="0" rtl="0" algn="ctr">
              <a:lnSpc>
                <a:spcPct val="100000"/>
              </a:lnSpc>
              <a:spcBef>
                <a:spcPts val="640"/>
              </a:spcBef>
              <a:spcAft>
                <a:spcPts val="0"/>
              </a:spcAft>
              <a:buClr>
                <a:srgbClr val="888888"/>
              </a:buClr>
              <a:buSzPts val="3200"/>
              <a:buNone/>
            </a:pPr>
            <a:r>
              <a:rPr lang="en-US" sz="2000">
                <a:solidFill>
                  <a:srgbClr val="7F7F7F"/>
                </a:solidFill>
              </a:rPr>
              <a:t>Ensuring Success for New Teachers</a:t>
            </a:r>
            <a:endParaRPr sz="2000">
              <a:solidFill>
                <a:srgbClr val="7F7F7F"/>
              </a:solidFill>
            </a:endParaRPr>
          </a:p>
        </p:txBody>
      </p:sp>
      <p:sp>
        <p:nvSpPr>
          <p:cNvPr id="90" name="Google Shape;90;p1"/>
          <p:cNvSpPr txBox="1"/>
          <p:nvPr/>
        </p:nvSpPr>
        <p:spPr>
          <a:xfrm>
            <a:off x="1124100" y="629075"/>
            <a:ext cx="559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91" name="Google Shape;91;p1"/>
          <p:cNvPicPr preferRelativeResize="0"/>
          <p:nvPr/>
        </p:nvPicPr>
        <p:blipFill rotWithShape="1">
          <a:blip r:embed="rId3">
            <a:alphaModFix/>
          </a:blip>
          <a:srcRect b="0" l="0" r="0" t="0"/>
          <a:stretch/>
        </p:blipFill>
        <p:spPr>
          <a:xfrm>
            <a:off x="5741075" y="3256775"/>
            <a:ext cx="2035500" cy="2659950"/>
          </a:xfrm>
          <a:prstGeom prst="rect">
            <a:avLst/>
          </a:prstGeom>
          <a:noFill/>
          <a:ln>
            <a:noFill/>
          </a:ln>
        </p:spPr>
      </p:pic>
      <p:sp>
        <p:nvSpPr>
          <p:cNvPr id="92" name="Google Shape;92;p1"/>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t/>
            </a:r>
            <a:endParaRPr b="0" i="0" sz="1400" u="none" cap="none" strike="noStrike">
              <a:solidFill>
                <a:srgbClr val="000000"/>
              </a:solidFill>
              <a:highlight>
                <a:srgbClr val="FFFF00"/>
              </a:highlight>
              <a:latin typeface="Arial"/>
              <a:ea typeface="Arial"/>
              <a:cs typeface="Arial"/>
              <a:sym typeface="Arial"/>
            </a:endParaRPr>
          </a:p>
        </p:txBody>
      </p:sp>
      <p:pic>
        <p:nvPicPr>
          <p:cNvPr id="93" name="Google Shape;93;p1"/>
          <p:cNvPicPr preferRelativeResize="0"/>
          <p:nvPr/>
        </p:nvPicPr>
        <p:blipFill>
          <a:blip r:embed="rId4">
            <a:alphaModFix/>
          </a:blip>
          <a:stretch>
            <a:fillRect/>
          </a:stretch>
        </p:blipFill>
        <p:spPr>
          <a:xfrm>
            <a:off x="3350100" y="1197150"/>
            <a:ext cx="2115300" cy="205963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US"/>
              <a:t>Characteristics of an Effective Mentor</a:t>
            </a:r>
            <a:endParaRPr/>
          </a:p>
        </p:txBody>
      </p:sp>
      <p:sp>
        <p:nvSpPr>
          <p:cNvPr id="163" name="Google Shape;163;p10"/>
          <p:cNvSpPr txBox="1"/>
          <p:nvPr>
            <p:ph idx="1" type="body"/>
          </p:nvPr>
        </p:nvSpPr>
        <p:spPr>
          <a:xfrm>
            <a:off x="457200" y="2080350"/>
            <a:ext cx="8229600" cy="4526100"/>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lnSpc>
                <a:spcPct val="100000"/>
              </a:lnSpc>
              <a:spcBef>
                <a:spcPts val="0"/>
              </a:spcBef>
              <a:spcAft>
                <a:spcPts val="0"/>
              </a:spcAft>
              <a:buClr>
                <a:schemeClr val="dk1"/>
              </a:buClr>
              <a:buSzPct val="100000"/>
              <a:buChar char="•"/>
            </a:pPr>
            <a:r>
              <a:rPr lang="en-US"/>
              <a:t>Has a passion for the profession.</a:t>
            </a:r>
            <a:endParaRPr/>
          </a:p>
          <a:p>
            <a:pPr indent="-342900" lvl="0" marL="342900" rtl="0" algn="l">
              <a:lnSpc>
                <a:spcPct val="100000"/>
              </a:lnSpc>
              <a:spcBef>
                <a:spcPts val="496"/>
              </a:spcBef>
              <a:spcAft>
                <a:spcPts val="0"/>
              </a:spcAft>
              <a:buClr>
                <a:schemeClr val="dk1"/>
              </a:buClr>
              <a:buSzPct val="100000"/>
              <a:buChar char="•"/>
            </a:pPr>
            <a:r>
              <a:rPr lang="en-US"/>
              <a:t>Is a learner.</a:t>
            </a:r>
            <a:endParaRPr/>
          </a:p>
          <a:p>
            <a:pPr indent="-342900" lvl="0" marL="342900" rtl="0" algn="l">
              <a:lnSpc>
                <a:spcPct val="100000"/>
              </a:lnSpc>
              <a:spcBef>
                <a:spcPts val="496"/>
              </a:spcBef>
              <a:spcAft>
                <a:spcPts val="0"/>
              </a:spcAft>
              <a:buClr>
                <a:schemeClr val="dk1"/>
              </a:buClr>
              <a:buSzPct val="100000"/>
              <a:buChar char="•"/>
            </a:pPr>
            <a:r>
              <a:rPr lang="en-US"/>
              <a:t>Is a trusted listener.</a:t>
            </a:r>
            <a:endParaRPr/>
          </a:p>
          <a:p>
            <a:pPr indent="-342900" lvl="0" marL="342900" rtl="0" algn="l">
              <a:lnSpc>
                <a:spcPct val="100000"/>
              </a:lnSpc>
              <a:spcBef>
                <a:spcPts val="496"/>
              </a:spcBef>
              <a:spcAft>
                <a:spcPts val="0"/>
              </a:spcAft>
              <a:buClr>
                <a:schemeClr val="dk1"/>
              </a:buClr>
              <a:buSzPct val="100000"/>
              <a:buChar char="•"/>
            </a:pPr>
            <a:r>
              <a:rPr lang="en-US"/>
              <a:t>Is supportive and challenging.</a:t>
            </a:r>
            <a:endParaRPr/>
          </a:p>
          <a:p>
            <a:pPr indent="-342900" lvl="0" marL="342900" rtl="0" algn="l">
              <a:lnSpc>
                <a:spcPct val="100000"/>
              </a:lnSpc>
              <a:spcBef>
                <a:spcPts val="496"/>
              </a:spcBef>
              <a:spcAft>
                <a:spcPts val="0"/>
              </a:spcAft>
              <a:buClr>
                <a:schemeClr val="dk1"/>
              </a:buClr>
              <a:buSzPct val="100000"/>
              <a:buChar char="•"/>
            </a:pPr>
            <a:r>
              <a:rPr lang="en-US"/>
              <a:t>Is a champion of FYTs</a:t>
            </a:r>
            <a:endParaRPr/>
          </a:p>
          <a:p>
            <a:pPr indent="-342900" lvl="0" marL="342900" rtl="0" algn="l">
              <a:lnSpc>
                <a:spcPct val="100000"/>
              </a:lnSpc>
              <a:spcBef>
                <a:spcPts val="496"/>
              </a:spcBef>
              <a:spcAft>
                <a:spcPts val="0"/>
              </a:spcAft>
              <a:buClr>
                <a:schemeClr val="dk1"/>
              </a:buClr>
              <a:buSzPct val="100000"/>
              <a:buChar char="•"/>
            </a:pPr>
            <a:r>
              <a:rPr lang="en-US"/>
              <a:t>Is accepting of differences.</a:t>
            </a:r>
            <a:endParaRPr/>
          </a:p>
          <a:p>
            <a:pPr indent="-342900" lvl="0" marL="342900" rtl="0" algn="l">
              <a:lnSpc>
                <a:spcPct val="100000"/>
              </a:lnSpc>
              <a:spcBef>
                <a:spcPts val="496"/>
              </a:spcBef>
              <a:spcAft>
                <a:spcPts val="0"/>
              </a:spcAft>
              <a:buClr>
                <a:schemeClr val="dk1"/>
              </a:buClr>
              <a:buSzPct val="100000"/>
              <a:buChar char="•"/>
            </a:pPr>
            <a:r>
              <a:rPr lang="en-US"/>
              <a:t>Is positive.</a:t>
            </a:r>
            <a:endParaRPr/>
          </a:p>
          <a:p>
            <a:pPr indent="-342900" lvl="0" marL="342900" rtl="0" algn="l">
              <a:lnSpc>
                <a:spcPct val="100000"/>
              </a:lnSpc>
              <a:spcBef>
                <a:spcPts val="496"/>
              </a:spcBef>
              <a:spcAft>
                <a:spcPts val="0"/>
              </a:spcAft>
              <a:buClr>
                <a:schemeClr val="dk1"/>
              </a:buClr>
              <a:buSzPct val="100000"/>
              <a:buChar char="•"/>
            </a:pPr>
            <a:r>
              <a:rPr lang="en-US"/>
              <a:t>Is an effective classroom manager.</a:t>
            </a:r>
            <a:endParaRPr/>
          </a:p>
          <a:p>
            <a:pPr indent="-342900" lvl="0" marL="342900" rtl="0" algn="l">
              <a:lnSpc>
                <a:spcPct val="100000"/>
              </a:lnSpc>
              <a:spcBef>
                <a:spcPts val="496"/>
              </a:spcBef>
              <a:spcAft>
                <a:spcPts val="0"/>
              </a:spcAft>
              <a:buClr>
                <a:schemeClr val="dk1"/>
              </a:buClr>
              <a:buSzPct val="100000"/>
              <a:buChar char="•"/>
            </a:pPr>
            <a:r>
              <a:rPr lang="en-US"/>
              <a:t>Is an effective instructor.</a:t>
            </a:r>
            <a:endParaRPr/>
          </a:p>
          <a:p>
            <a:pPr indent="-342900" lvl="0" marL="342900" rtl="0" algn="l">
              <a:lnSpc>
                <a:spcPct val="100000"/>
              </a:lnSpc>
              <a:spcBef>
                <a:spcPts val="496"/>
              </a:spcBef>
              <a:spcAft>
                <a:spcPts val="0"/>
              </a:spcAft>
              <a:buClr>
                <a:schemeClr val="dk1"/>
              </a:buClr>
              <a:buSzPct val="100000"/>
              <a:buChar char="•"/>
            </a:pPr>
            <a:r>
              <a:rPr lang="en-US"/>
              <a:t>Is effective at working with adults.</a:t>
            </a:r>
            <a:endParaRPr/>
          </a:p>
          <a:p>
            <a:pPr indent="-342900" lvl="0" marL="342900" rtl="0" algn="l">
              <a:lnSpc>
                <a:spcPct val="100000"/>
              </a:lnSpc>
              <a:spcBef>
                <a:spcPts val="496"/>
              </a:spcBef>
              <a:spcAft>
                <a:spcPts val="0"/>
              </a:spcAft>
              <a:buClr>
                <a:schemeClr val="dk1"/>
              </a:buClr>
              <a:buSzPct val="100000"/>
              <a:buChar char="•"/>
            </a:pPr>
            <a:r>
              <a:rPr lang="en-US"/>
              <a:t>Is effective in working with parents and families.</a:t>
            </a:r>
            <a:r>
              <a:rPr b="1" lang="en-US"/>
              <a:t> </a:t>
            </a:r>
            <a:endParaRPr/>
          </a:p>
        </p:txBody>
      </p:sp>
      <p:pic>
        <p:nvPicPr>
          <p:cNvPr id="164" name="Google Shape;164;p10"/>
          <p:cNvPicPr preferRelativeResize="0"/>
          <p:nvPr/>
        </p:nvPicPr>
        <p:blipFill>
          <a:blip r:embed="rId3">
            <a:alphaModFix/>
          </a:blip>
          <a:stretch>
            <a:fillRect/>
          </a:stretch>
        </p:blipFill>
        <p:spPr>
          <a:xfrm>
            <a:off x="1248650" y="197125"/>
            <a:ext cx="6579425" cy="6406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The Mentor</a:t>
            </a:r>
            <a:endParaRPr/>
          </a:p>
        </p:txBody>
      </p:sp>
      <p:sp>
        <p:nvSpPr>
          <p:cNvPr id="171" name="Google Shape;171;p11"/>
          <p:cNvSpPr txBox="1"/>
          <p:nvPr>
            <p:ph idx="1" type="body"/>
          </p:nvPr>
        </p:nvSpPr>
        <p:spPr>
          <a:xfrm>
            <a:off x="457200" y="1600200"/>
            <a:ext cx="4188000" cy="45261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US"/>
              <a:t>Reflect on the qualities and characteristics for mentors using Six Hats Thinking</a:t>
            </a:r>
            <a:endParaRPr/>
          </a:p>
          <a:p>
            <a:pPr indent="0" lvl="0" marL="0" rtl="0" algn="l">
              <a:lnSpc>
                <a:spcPct val="100000"/>
              </a:lnSpc>
              <a:spcBef>
                <a:spcPts val="640"/>
              </a:spcBef>
              <a:spcAft>
                <a:spcPts val="0"/>
              </a:spcAft>
              <a:buClr>
                <a:schemeClr val="dk1"/>
              </a:buClr>
              <a:buSzPts val="3200"/>
              <a:buNone/>
            </a:pPr>
            <a:r>
              <a:t/>
            </a:r>
            <a:endParaRPr/>
          </a:p>
        </p:txBody>
      </p:sp>
      <p:pic>
        <p:nvPicPr>
          <p:cNvPr descr="6-hats color.png" id="172" name="Google Shape;172;p11"/>
          <p:cNvPicPr preferRelativeResize="0"/>
          <p:nvPr/>
        </p:nvPicPr>
        <p:blipFill rotWithShape="1">
          <a:blip r:embed="rId3">
            <a:alphaModFix/>
          </a:blip>
          <a:srcRect b="0" l="0" r="0" t="0"/>
          <a:stretch/>
        </p:blipFill>
        <p:spPr>
          <a:xfrm>
            <a:off x="4927904" y="1417647"/>
            <a:ext cx="3582075" cy="4753350"/>
          </a:xfrm>
          <a:prstGeom prst="rect">
            <a:avLst/>
          </a:prstGeom>
          <a:noFill/>
          <a:ln>
            <a:noFill/>
          </a:ln>
        </p:spPr>
      </p:pic>
      <p:pic>
        <p:nvPicPr>
          <p:cNvPr id="173" name="Google Shape;173;p11"/>
          <p:cNvPicPr preferRelativeResize="0"/>
          <p:nvPr/>
        </p:nvPicPr>
        <p:blipFill>
          <a:blip r:embed="rId4">
            <a:alphaModFix/>
          </a:blip>
          <a:stretch>
            <a:fillRect/>
          </a:stretch>
        </p:blipFill>
        <p:spPr>
          <a:xfrm>
            <a:off x="53900" y="58250"/>
            <a:ext cx="1391000" cy="1354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Barriers To Remember</a:t>
            </a:r>
            <a:endParaRPr/>
          </a:p>
        </p:txBody>
      </p:sp>
      <p:sp>
        <p:nvSpPr>
          <p:cNvPr id="179" name="Google Shape;179;p12"/>
          <p:cNvSpPr txBox="1"/>
          <p:nvPr>
            <p:ph idx="1" type="body"/>
          </p:nvPr>
        </p:nvSpPr>
        <p:spPr>
          <a:xfrm>
            <a:off x="457200" y="2154642"/>
            <a:ext cx="8229600" cy="3971521"/>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US"/>
              <a:t>The mental roller coaster of the 1</a:t>
            </a:r>
            <a:r>
              <a:rPr baseline="30000" lang="en-US"/>
              <a:t>st</a:t>
            </a:r>
            <a:r>
              <a:rPr lang="en-US"/>
              <a:t> year</a:t>
            </a:r>
            <a:endParaRPr/>
          </a:p>
          <a:p>
            <a:pPr indent="-342900" lvl="0" marL="342900" rtl="0" algn="l">
              <a:lnSpc>
                <a:spcPct val="100000"/>
              </a:lnSpc>
              <a:spcBef>
                <a:spcPts val="640"/>
              </a:spcBef>
              <a:spcAft>
                <a:spcPts val="0"/>
              </a:spcAft>
              <a:buClr>
                <a:schemeClr val="dk1"/>
              </a:buClr>
              <a:buSzPts val="3200"/>
              <a:buChar char="•"/>
            </a:pPr>
            <a:r>
              <a:rPr lang="en-US"/>
              <a:t>Generational differences</a:t>
            </a:r>
            <a:endParaRPr/>
          </a:p>
          <a:p>
            <a:pPr indent="-342900" lvl="0" marL="342900" rtl="0" algn="l">
              <a:lnSpc>
                <a:spcPct val="100000"/>
              </a:lnSpc>
              <a:spcBef>
                <a:spcPts val="640"/>
              </a:spcBef>
              <a:spcAft>
                <a:spcPts val="0"/>
              </a:spcAft>
              <a:buClr>
                <a:schemeClr val="dk1"/>
              </a:buClr>
              <a:buSzPts val="3200"/>
              <a:buChar char="•"/>
            </a:pPr>
            <a:r>
              <a:rPr lang="en-US"/>
              <a:t>The double barrier to assistance</a:t>
            </a:r>
            <a:endParaRPr/>
          </a:p>
          <a:p>
            <a:pPr indent="-285750" lvl="1" marL="742950" rtl="0" algn="l">
              <a:lnSpc>
                <a:spcPct val="100000"/>
              </a:lnSpc>
              <a:spcBef>
                <a:spcPts val="560"/>
              </a:spcBef>
              <a:spcAft>
                <a:spcPts val="0"/>
              </a:spcAft>
              <a:buClr>
                <a:schemeClr val="dk1"/>
              </a:buClr>
              <a:buSzPts val="2800"/>
              <a:buChar char="–"/>
            </a:pPr>
            <a:r>
              <a:rPr lang="en-US"/>
              <a:t>Beginning teacher is hesitant to request assistance</a:t>
            </a:r>
            <a:endParaRPr/>
          </a:p>
          <a:p>
            <a:pPr indent="-285750" lvl="1" marL="742950" rtl="0" algn="l">
              <a:lnSpc>
                <a:spcPct val="100000"/>
              </a:lnSpc>
              <a:spcBef>
                <a:spcPts val="560"/>
              </a:spcBef>
              <a:spcAft>
                <a:spcPts val="0"/>
              </a:spcAft>
              <a:buClr>
                <a:schemeClr val="dk1"/>
              </a:buClr>
              <a:buSzPts val="2800"/>
              <a:buChar char="–"/>
            </a:pPr>
            <a:r>
              <a:rPr lang="en-US"/>
              <a:t>Experience teacher is reluctant to interfere and/or give advice!</a:t>
            </a:r>
            <a:endParaRPr/>
          </a:p>
        </p:txBody>
      </p:sp>
      <p:pic>
        <p:nvPicPr>
          <p:cNvPr id="180" name="Google Shape;180;p12"/>
          <p:cNvPicPr preferRelativeResize="0"/>
          <p:nvPr/>
        </p:nvPicPr>
        <p:blipFill>
          <a:blip r:embed="rId3">
            <a:alphaModFix/>
          </a:blip>
          <a:stretch>
            <a:fillRect/>
          </a:stretch>
        </p:blipFill>
        <p:spPr>
          <a:xfrm>
            <a:off x="1248650" y="197125"/>
            <a:ext cx="6579425" cy="6406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Needs of a New Teacher</a:t>
            </a:r>
            <a:endParaRPr/>
          </a:p>
        </p:txBody>
      </p:sp>
      <p:pic>
        <p:nvPicPr>
          <p:cNvPr descr="Screen Shot 2017-07-12 at 1.06.26 PM.png" id="187" name="Google Shape;187;p13"/>
          <p:cNvPicPr preferRelativeResize="0"/>
          <p:nvPr>
            <p:ph idx="1" type="body"/>
          </p:nvPr>
        </p:nvPicPr>
        <p:blipFill rotWithShape="1">
          <a:blip r:embed="rId3">
            <a:alphaModFix/>
          </a:blip>
          <a:srcRect b="0" l="-5243" r="-5244" t="0"/>
          <a:stretch/>
        </p:blipFill>
        <p:spPr>
          <a:xfrm>
            <a:off x="-248171" y="1299334"/>
            <a:ext cx="9503483" cy="5328728"/>
          </a:xfrm>
          <a:prstGeom prst="rect">
            <a:avLst/>
          </a:prstGeom>
          <a:noFill/>
          <a:ln>
            <a:noFill/>
          </a:ln>
        </p:spPr>
      </p:pic>
      <p:pic>
        <p:nvPicPr>
          <p:cNvPr id="188" name="Google Shape;188;p13"/>
          <p:cNvPicPr preferRelativeResize="0"/>
          <p:nvPr/>
        </p:nvPicPr>
        <p:blipFill>
          <a:blip r:embed="rId4">
            <a:alphaModFix/>
          </a:blip>
          <a:stretch>
            <a:fillRect/>
          </a:stretch>
        </p:blipFill>
        <p:spPr>
          <a:xfrm>
            <a:off x="53900" y="58250"/>
            <a:ext cx="1391000" cy="1354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Generational Differences</a:t>
            </a:r>
            <a:endParaRPr/>
          </a:p>
        </p:txBody>
      </p:sp>
      <p:sp>
        <p:nvSpPr>
          <p:cNvPr id="195" name="Google Shape;195;p14"/>
          <p:cNvSpPr txBox="1"/>
          <p:nvPr>
            <p:ph idx="1" type="body"/>
          </p:nvPr>
        </p:nvSpPr>
        <p:spPr>
          <a:xfrm>
            <a:off x="457200" y="1871600"/>
            <a:ext cx="8229600" cy="452610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Clr>
                <a:schemeClr val="dk1"/>
              </a:buClr>
              <a:buSzPts val="3200"/>
              <a:buChar char="•"/>
            </a:pPr>
            <a:r>
              <a:rPr lang="en-US"/>
              <a:t>Who are the new teachers?</a:t>
            </a:r>
            <a:endParaRPr/>
          </a:p>
          <a:p>
            <a:pPr indent="-285750" lvl="1" marL="742950" rtl="0" algn="l">
              <a:lnSpc>
                <a:spcPct val="100000"/>
              </a:lnSpc>
              <a:spcBef>
                <a:spcPts val="560"/>
              </a:spcBef>
              <a:spcAft>
                <a:spcPts val="0"/>
              </a:spcAft>
              <a:buClr>
                <a:schemeClr val="dk1"/>
              </a:buClr>
              <a:buSzPts val="2800"/>
              <a:buChar char="–"/>
            </a:pPr>
            <a:r>
              <a:rPr lang="en-US"/>
              <a:t>Young &amp; right out of college</a:t>
            </a:r>
            <a:endParaRPr/>
          </a:p>
          <a:p>
            <a:pPr indent="-285750" lvl="1" marL="742950" rtl="0" algn="l">
              <a:lnSpc>
                <a:spcPct val="100000"/>
              </a:lnSpc>
              <a:spcBef>
                <a:spcPts val="560"/>
              </a:spcBef>
              <a:spcAft>
                <a:spcPts val="0"/>
              </a:spcAft>
              <a:buClr>
                <a:schemeClr val="dk1"/>
              </a:buClr>
              <a:buSzPts val="2800"/>
              <a:buChar char="–"/>
            </a:pPr>
            <a:r>
              <a:rPr lang="en-US"/>
              <a:t>Second career or alt certified</a:t>
            </a:r>
            <a:endParaRPr/>
          </a:p>
          <a:p>
            <a:pPr indent="-285750" lvl="1" marL="742950" rtl="0" algn="l">
              <a:lnSpc>
                <a:spcPct val="100000"/>
              </a:lnSpc>
              <a:spcBef>
                <a:spcPts val="560"/>
              </a:spcBef>
              <a:spcAft>
                <a:spcPts val="0"/>
              </a:spcAft>
              <a:buClr>
                <a:schemeClr val="dk1"/>
              </a:buClr>
              <a:buSzPts val="2800"/>
              <a:buChar char="–"/>
            </a:pPr>
            <a:r>
              <a:rPr lang="en-US"/>
              <a:t>Returning teacher</a:t>
            </a:r>
            <a:endParaRPr/>
          </a:p>
          <a:p>
            <a:pPr indent="-285750" lvl="1" marL="742950" rtl="0" algn="l">
              <a:lnSpc>
                <a:spcPct val="100000"/>
              </a:lnSpc>
              <a:spcBef>
                <a:spcPts val="560"/>
              </a:spcBef>
              <a:spcAft>
                <a:spcPts val="0"/>
              </a:spcAft>
              <a:buClr>
                <a:schemeClr val="dk1"/>
              </a:buClr>
              <a:buSzPts val="2800"/>
              <a:buChar char="–"/>
            </a:pPr>
            <a:r>
              <a:rPr lang="en-US"/>
              <a:t>Out of state teachers</a:t>
            </a:r>
            <a:endParaRPr/>
          </a:p>
          <a:p>
            <a:pPr indent="-342900" lvl="0" marL="342900" rtl="0" algn="l">
              <a:lnSpc>
                <a:spcPct val="100000"/>
              </a:lnSpc>
              <a:spcBef>
                <a:spcPts val="640"/>
              </a:spcBef>
              <a:spcAft>
                <a:spcPts val="0"/>
              </a:spcAft>
              <a:buClr>
                <a:schemeClr val="dk1"/>
              </a:buClr>
              <a:buSzPts val="3200"/>
              <a:buChar char="•"/>
            </a:pPr>
            <a:r>
              <a:rPr lang="en-US"/>
              <a:t>Veterans-Baby Boomers-Gen X-Millennials</a:t>
            </a:r>
            <a:endParaRPr/>
          </a:p>
          <a:p>
            <a:pPr indent="-285750" lvl="1" marL="742950" rtl="0" algn="l">
              <a:lnSpc>
                <a:spcPct val="100000"/>
              </a:lnSpc>
              <a:spcBef>
                <a:spcPts val="560"/>
              </a:spcBef>
              <a:spcAft>
                <a:spcPts val="0"/>
              </a:spcAft>
              <a:buClr>
                <a:schemeClr val="dk1"/>
              </a:buClr>
              <a:buSzPts val="2800"/>
              <a:buChar char="–"/>
            </a:pPr>
            <a:r>
              <a:rPr lang="en-US"/>
              <a:t>Life events</a:t>
            </a:r>
            <a:endParaRPr/>
          </a:p>
          <a:p>
            <a:pPr indent="-285750" lvl="1" marL="742950" rtl="0" algn="l">
              <a:lnSpc>
                <a:spcPct val="100000"/>
              </a:lnSpc>
              <a:spcBef>
                <a:spcPts val="560"/>
              </a:spcBef>
              <a:spcAft>
                <a:spcPts val="0"/>
              </a:spcAft>
              <a:buClr>
                <a:schemeClr val="dk1"/>
              </a:buClr>
              <a:buSzPts val="2800"/>
              <a:buChar char="–"/>
            </a:pPr>
            <a:r>
              <a:rPr lang="en-US"/>
              <a:t>Preferences</a:t>
            </a:r>
            <a:endParaRPr/>
          </a:p>
          <a:p>
            <a:pPr indent="0" lvl="1" marL="457200" rtl="0" algn="l">
              <a:lnSpc>
                <a:spcPct val="100000"/>
              </a:lnSpc>
              <a:spcBef>
                <a:spcPts val="560"/>
              </a:spcBef>
              <a:spcAft>
                <a:spcPts val="0"/>
              </a:spcAft>
              <a:buClr>
                <a:schemeClr val="dk1"/>
              </a:buClr>
              <a:buSzPts val="2800"/>
              <a:buNone/>
            </a:pPr>
            <a:r>
              <a:t/>
            </a:r>
            <a:endParaRPr/>
          </a:p>
        </p:txBody>
      </p:sp>
      <p:pic>
        <p:nvPicPr>
          <p:cNvPr id="196" name="Google Shape;196;p14"/>
          <p:cNvPicPr preferRelativeResize="0"/>
          <p:nvPr/>
        </p:nvPicPr>
        <p:blipFill>
          <a:blip r:embed="rId3">
            <a:alphaModFix/>
          </a:blip>
          <a:stretch>
            <a:fillRect/>
          </a:stretch>
        </p:blipFill>
        <p:spPr>
          <a:xfrm>
            <a:off x="1248650" y="197125"/>
            <a:ext cx="6579425" cy="6406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Mentoring Strategies</a:t>
            </a:r>
            <a:endParaRPr/>
          </a:p>
        </p:txBody>
      </p:sp>
      <p:sp>
        <p:nvSpPr>
          <p:cNvPr id="203" name="Google Shape;203;p15"/>
          <p:cNvSpPr txBox="1"/>
          <p:nvPr>
            <p:ph idx="1" type="body"/>
          </p:nvPr>
        </p:nvSpPr>
        <p:spPr>
          <a:xfrm>
            <a:off x="457200" y="1819400"/>
            <a:ext cx="8229600" cy="4526100"/>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lnSpc>
                <a:spcPct val="100000"/>
              </a:lnSpc>
              <a:spcBef>
                <a:spcPts val="0"/>
              </a:spcBef>
              <a:spcAft>
                <a:spcPts val="0"/>
              </a:spcAft>
              <a:buClr>
                <a:schemeClr val="dk1"/>
              </a:buClr>
              <a:buSzPct val="100000"/>
              <a:buChar char="•"/>
            </a:pPr>
            <a:r>
              <a:rPr i="1" lang="en-US"/>
              <a:t>Facilitative</a:t>
            </a:r>
            <a:r>
              <a:rPr lang="en-US"/>
              <a:t>:  true coach, facilitates conversations that are inquiry-based with open ended questions, reflection, insights, non-judgment support for planning, reflecting, and problem-solving.</a:t>
            </a:r>
            <a:endParaRPr/>
          </a:p>
          <a:p>
            <a:pPr indent="-342900" lvl="0" marL="342900" rtl="0" algn="l">
              <a:lnSpc>
                <a:spcPct val="100000"/>
              </a:lnSpc>
              <a:spcBef>
                <a:spcPts val="544"/>
              </a:spcBef>
              <a:spcAft>
                <a:spcPts val="0"/>
              </a:spcAft>
              <a:buClr>
                <a:schemeClr val="dk1"/>
              </a:buClr>
              <a:buSzPct val="100000"/>
              <a:buChar char="•"/>
            </a:pPr>
            <a:r>
              <a:rPr i="1" lang="en-US"/>
              <a:t>Collaborative: </a:t>
            </a:r>
            <a:r>
              <a:rPr lang="en-US"/>
              <a:t>mentor and new teacher share ideas and problem solve, mentor and new teacher plan, co-teach, share resources, do action research, and learn together.</a:t>
            </a:r>
            <a:endParaRPr/>
          </a:p>
          <a:p>
            <a:pPr indent="-342900" lvl="0" marL="342900" rtl="0" algn="l">
              <a:lnSpc>
                <a:spcPct val="100000"/>
              </a:lnSpc>
              <a:spcBef>
                <a:spcPts val="544"/>
              </a:spcBef>
              <a:spcAft>
                <a:spcPts val="0"/>
              </a:spcAft>
              <a:buClr>
                <a:schemeClr val="dk1"/>
              </a:buClr>
              <a:buSzPct val="100000"/>
              <a:buChar char="•"/>
            </a:pPr>
            <a:r>
              <a:rPr i="1" lang="en-US"/>
              <a:t>Instructive: </a:t>
            </a:r>
            <a:r>
              <a:rPr lang="en-US"/>
              <a:t>Mentor provides information, technical assistance, informs, communicates, and directs new teachers in areas where the NT needs information.</a:t>
            </a:r>
            <a:endParaRPr/>
          </a:p>
          <a:p>
            <a:pPr indent="-170180" lvl="0" marL="342900" rtl="0" algn="l">
              <a:lnSpc>
                <a:spcPct val="100000"/>
              </a:lnSpc>
              <a:spcBef>
                <a:spcPts val="544"/>
              </a:spcBef>
              <a:spcAft>
                <a:spcPts val="0"/>
              </a:spcAft>
              <a:buClr>
                <a:schemeClr val="dk1"/>
              </a:buClr>
              <a:buSzPct val="100000"/>
              <a:buNone/>
            </a:pPr>
            <a:r>
              <a:t/>
            </a:r>
            <a:endParaRPr/>
          </a:p>
        </p:txBody>
      </p:sp>
      <p:pic>
        <p:nvPicPr>
          <p:cNvPr id="204" name="Google Shape;204;p15"/>
          <p:cNvPicPr preferRelativeResize="0"/>
          <p:nvPr/>
        </p:nvPicPr>
        <p:blipFill>
          <a:blip r:embed="rId3">
            <a:alphaModFix/>
          </a:blip>
          <a:stretch>
            <a:fillRect/>
          </a:stretch>
        </p:blipFill>
        <p:spPr>
          <a:xfrm>
            <a:off x="1248650" y="197125"/>
            <a:ext cx="6579425" cy="6406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Mentor Tips</a:t>
            </a:r>
            <a:endParaRPr/>
          </a:p>
        </p:txBody>
      </p:sp>
      <p:sp>
        <p:nvSpPr>
          <p:cNvPr id="210" name="Google Shape;210;p16"/>
          <p:cNvSpPr txBox="1"/>
          <p:nvPr>
            <p:ph idx="1" type="body"/>
          </p:nvPr>
        </p:nvSpPr>
        <p:spPr>
          <a:xfrm>
            <a:off x="457200" y="1934225"/>
            <a:ext cx="8229600" cy="45261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US"/>
              <a:t>Introduce and orient the new teacher to the school</a:t>
            </a:r>
            <a:endParaRPr sz="2400"/>
          </a:p>
          <a:p>
            <a:pPr indent="-342900" lvl="0" marL="342900" rtl="0" algn="l">
              <a:lnSpc>
                <a:spcPct val="100000"/>
              </a:lnSpc>
              <a:spcBef>
                <a:spcPts val="640"/>
              </a:spcBef>
              <a:spcAft>
                <a:spcPts val="0"/>
              </a:spcAft>
              <a:buClr>
                <a:schemeClr val="dk1"/>
              </a:buClr>
              <a:buSzPts val="3200"/>
              <a:buChar char="•"/>
            </a:pPr>
            <a:r>
              <a:rPr lang="en-US"/>
              <a:t>View a new teacher’s classroom to provide objective non-judgmental data</a:t>
            </a:r>
            <a:endParaRPr sz="2400"/>
          </a:p>
          <a:p>
            <a:pPr indent="-342900" lvl="0" marL="342900" rtl="0" algn="l">
              <a:lnSpc>
                <a:spcPct val="100000"/>
              </a:lnSpc>
              <a:spcBef>
                <a:spcPts val="640"/>
              </a:spcBef>
              <a:spcAft>
                <a:spcPts val="0"/>
              </a:spcAft>
              <a:buClr>
                <a:schemeClr val="dk1"/>
              </a:buClr>
              <a:buSzPts val="3200"/>
              <a:buChar char="•"/>
            </a:pPr>
            <a:r>
              <a:rPr lang="en-US"/>
              <a:t>Arrange reciprocal classroom visits</a:t>
            </a:r>
            <a:endParaRPr sz="2400"/>
          </a:p>
          <a:p>
            <a:pPr indent="-342900" lvl="0" marL="342900" rtl="0" algn="l">
              <a:lnSpc>
                <a:spcPct val="100000"/>
              </a:lnSpc>
              <a:spcBef>
                <a:spcPts val="640"/>
              </a:spcBef>
              <a:spcAft>
                <a:spcPts val="0"/>
              </a:spcAft>
              <a:buClr>
                <a:schemeClr val="dk1"/>
              </a:buClr>
              <a:buSzPts val="3200"/>
              <a:buChar char="•"/>
            </a:pPr>
            <a:r>
              <a:rPr lang="en-US"/>
              <a:t>Model a demonstration lesson</a:t>
            </a:r>
            <a:endParaRPr sz="2400"/>
          </a:p>
          <a:p>
            <a:pPr indent="0" lvl="0" marL="0" rtl="0" algn="l">
              <a:lnSpc>
                <a:spcPct val="100000"/>
              </a:lnSpc>
              <a:spcBef>
                <a:spcPts val="640"/>
              </a:spcBef>
              <a:spcAft>
                <a:spcPts val="0"/>
              </a:spcAft>
              <a:buClr>
                <a:schemeClr val="dk1"/>
              </a:buClr>
              <a:buSzPts val="3200"/>
              <a:buNone/>
            </a:pPr>
            <a:r>
              <a:t/>
            </a:r>
            <a:endParaRPr/>
          </a:p>
        </p:txBody>
      </p:sp>
      <p:pic>
        <p:nvPicPr>
          <p:cNvPr id="211" name="Google Shape;211;p16"/>
          <p:cNvPicPr preferRelativeResize="0"/>
          <p:nvPr/>
        </p:nvPicPr>
        <p:blipFill>
          <a:blip r:embed="rId3">
            <a:alphaModFix/>
          </a:blip>
          <a:stretch>
            <a:fillRect/>
          </a:stretch>
        </p:blipFill>
        <p:spPr>
          <a:xfrm>
            <a:off x="1248650" y="197125"/>
            <a:ext cx="6579425" cy="6406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7"/>
          <p:cNvSpPr txBox="1"/>
          <p:nvPr>
            <p:ph type="title"/>
          </p:nvPr>
        </p:nvSpPr>
        <p:spPr>
          <a:xfrm>
            <a:off x="688700" y="55613"/>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Mentor Tips</a:t>
            </a:r>
            <a:endParaRPr/>
          </a:p>
        </p:txBody>
      </p:sp>
      <p:sp>
        <p:nvSpPr>
          <p:cNvPr id="217" name="Google Shape;217;p17"/>
          <p:cNvSpPr txBox="1"/>
          <p:nvPr>
            <p:ph idx="1" type="body"/>
          </p:nvPr>
        </p:nvSpPr>
        <p:spPr>
          <a:xfrm>
            <a:off x="384125" y="1558450"/>
            <a:ext cx="8229600" cy="4526100"/>
          </a:xfrm>
          <a:prstGeom prst="rect">
            <a:avLst/>
          </a:prstGeom>
          <a:noFill/>
          <a:ln>
            <a:noFill/>
          </a:ln>
        </p:spPr>
        <p:txBody>
          <a:bodyPr anchorCtr="0" anchor="t" bIns="45700" lIns="91425" spcFirstLastPara="1" rIns="91425" wrap="square" tIns="45700">
            <a:noAutofit/>
          </a:bodyPr>
          <a:lstStyle/>
          <a:p>
            <a:pPr indent="-265007" lvl="0" marL="342900" rtl="0" algn="l">
              <a:lnSpc>
                <a:spcPct val="100000"/>
              </a:lnSpc>
              <a:spcBef>
                <a:spcPts val="0"/>
              </a:spcBef>
              <a:spcAft>
                <a:spcPts val="0"/>
              </a:spcAft>
              <a:buClr>
                <a:schemeClr val="dk1"/>
              </a:buClr>
              <a:buSzPts val="2400"/>
              <a:buChar char="•"/>
            </a:pPr>
            <a:r>
              <a:rPr lang="en-US" sz="2400"/>
              <a:t>Help the new teacher…</a:t>
            </a:r>
            <a:endParaRPr sz="2400"/>
          </a:p>
          <a:p>
            <a:pPr indent="-226568" lvl="1" marL="742950" rtl="0" algn="l">
              <a:lnSpc>
                <a:spcPct val="100000"/>
              </a:lnSpc>
              <a:spcBef>
                <a:spcPts val="476"/>
              </a:spcBef>
              <a:spcAft>
                <a:spcPts val="0"/>
              </a:spcAft>
              <a:buClr>
                <a:schemeClr val="dk1"/>
              </a:buClr>
              <a:buSzPts val="2400"/>
              <a:buChar char="–"/>
            </a:pPr>
            <a:r>
              <a:rPr lang="en-US" sz="2400"/>
              <a:t>Identify and access school and community resources </a:t>
            </a:r>
            <a:endParaRPr sz="2400"/>
          </a:p>
          <a:p>
            <a:pPr indent="-226568" lvl="1" marL="742950" rtl="0" algn="l">
              <a:lnSpc>
                <a:spcPct val="100000"/>
              </a:lnSpc>
              <a:spcBef>
                <a:spcPts val="476"/>
              </a:spcBef>
              <a:spcAft>
                <a:spcPts val="0"/>
              </a:spcAft>
              <a:buClr>
                <a:schemeClr val="dk1"/>
              </a:buClr>
              <a:buSzPts val="2400"/>
              <a:buChar char="–"/>
            </a:pPr>
            <a:r>
              <a:rPr lang="en-US" sz="2400"/>
              <a:t>Develop classroom rules and routines</a:t>
            </a:r>
            <a:endParaRPr sz="2400"/>
          </a:p>
          <a:p>
            <a:pPr indent="-226568" lvl="1" marL="742950" rtl="0" algn="l">
              <a:lnSpc>
                <a:spcPct val="100000"/>
              </a:lnSpc>
              <a:spcBef>
                <a:spcPts val="476"/>
              </a:spcBef>
              <a:spcAft>
                <a:spcPts val="0"/>
              </a:spcAft>
              <a:buClr>
                <a:schemeClr val="dk1"/>
              </a:buClr>
              <a:buSzPts val="2400"/>
              <a:buChar char="–"/>
            </a:pPr>
            <a:r>
              <a:rPr lang="en-US" sz="2400"/>
              <a:t>Set up classroom </a:t>
            </a:r>
            <a:endParaRPr sz="2400"/>
          </a:p>
          <a:p>
            <a:pPr indent="-226568" lvl="1" marL="742950" rtl="0" algn="l">
              <a:lnSpc>
                <a:spcPct val="100000"/>
              </a:lnSpc>
              <a:spcBef>
                <a:spcPts val="476"/>
              </a:spcBef>
              <a:spcAft>
                <a:spcPts val="0"/>
              </a:spcAft>
              <a:buClr>
                <a:schemeClr val="dk1"/>
              </a:buClr>
              <a:buSzPts val="2400"/>
              <a:buChar char="–"/>
            </a:pPr>
            <a:r>
              <a:rPr lang="en-US" sz="2400"/>
              <a:t>Plan lessons</a:t>
            </a:r>
            <a:endParaRPr sz="2400"/>
          </a:p>
          <a:p>
            <a:pPr indent="-226568" lvl="1" marL="742950" rtl="0" algn="l">
              <a:lnSpc>
                <a:spcPct val="100000"/>
              </a:lnSpc>
              <a:spcBef>
                <a:spcPts val="476"/>
              </a:spcBef>
              <a:spcAft>
                <a:spcPts val="0"/>
              </a:spcAft>
              <a:buClr>
                <a:schemeClr val="dk1"/>
              </a:buClr>
              <a:buSzPts val="2400"/>
              <a:buChar char="–"/>
            </a:pPr>
            <a:r>
              <a:rPr lang="en-US" sz="2400"/>
              <a:t>Analyze student work</a:t>
            </a:r>
            <a:endParaRPr sz="2400"/>
          </a:p>
          <a:p>
            <a:pPr indent="-226568" lvl="1" marL="742950" rtl="0" algn="l">
              <a:lnSpc>
                <a:spcPct val="100000"/>
              </a:lnSpc>
              <a:spcBef>
                <a:spcPts val="476"/>
              </a:spcBef>
              <a:spcAft>
                <a:spcPts val="0"/>
              </a:spcAft>
              <a:buClr>
                <a:schemeClr val="dk1"/>
              </a:buClr>
              <a:buSzPts val="2400"/>
              <a:buChar char="–"/>
            </a:pPr>
            <a:r>
              <a:rPr lang="en-US" sz="2400"/>
              <a:t>Use formal and informal assessment strategies </a:t>
            </a:r>
            <a:endParaRPr sz="2400"/>
          </a:p>
          <a:p>
            <a:pPr indent="-226568" lvl="1" marL="742950" rtl="0" algn="l">
              <a:lnSpc>
                <a:spcPct val="100000"/>
              </a:lnSpc>
              <a:spcBef>
                <a:spcPts val="476"/>
              </a:spcBef>
              <a:spcAft>
                <a:spcPts val="0"/>
              </a:spcAft>
              <a:buClr>
                <a:schemeClr val="dk1"/>
              </a:buClr>
              <a:buSzPts val="2400"/>
              <a:buChar char="–"/>
            </a:pPr>
            <a:r>
              <a:rPr lang="en-US" sz="2400"/>
              <a:t>Unpack the standards and collaboratively unit plan</a:t>
            </a:r>
            <a:endParaRPr sz="2400"/>
          </a:p>
          <a:p>
            <a:pPr indent="-226568" lvl="1" marL="742950" rtl="0" algn="l">
              <a:lnSpc>
                <a:spcPct val="100000"/>
              </a:lnSpc>
              <a:spcBef>
                <a:spcPts val="476"/>
              </a:spcBef>
              <a:spcAft>
                <a:spcPts val="0"/>
              </a:spcAft>
              <a:buClr>
                <a:schemeClr val="dk1"/>
              </a:buClr>
              <a:buSzPts val="2400"/>
              <a:buChar char="–"/>
            </a:pPr>
            <a:r>
              <a:rPr lang="en-US" sz="2400"/>
              <a:t>Prepare for supervisor’s observations</a:t>
            </a:r>
            <a:endParaRPr sz="2400"/>
          </a:p>
          <a:p>
            <a:pPr indent="-226568" lvl="1" marL="742950" rtl="0" algn="l">
              <a:lnSpc>
                <a:spcPct val="100000"/>
              </a:lnSpc>
              <a:spcBef>
                <a:spcPts val="476"/>
              </a:spcBef>
              <a:spcAft>
                <a:spcPts val="0"/>
              </a:spcAft>
              <a:buClr>
                <a:schemeClr val="dk1"/>
              </a:buClr>
              <a:buSzPts val="2400"/>
              <a:buChar char="–"/>
            </a:pPr>
            <a:r>
              <a:rPr lang="en-US" sz="2400"/>
              <a:t>Communicate effectively with parents </a:t>
            </a:r>
            <a:endParaRPr sz="2400"/>
          </a:p>
          <a:p>
            <a:pPr indent="-226568" lvl="1" marL="742950" rtl="0" algn="l">
              <a:lnSpc>
                <a:spcPct val="100000"/>
              </a:lnSpc>
              <a:spcBef>
                <a:spcPts val="476"/>
              </a:spcBef>
              <a:spcAft>
                <a:spcPts val="0"/>
              </a:spcAft>
              <a:buClr>
                <a:schemeClr val="dk1"/>
              </a:buClr>
              <a:buSzPts val="2400"/>
              <a:buChar char="–"/>
            </a:pPr>
            <a:r>
              <a:rPr lang="en-US" sz="2400"/>
              <a:t>Prepare for parent-teacher conferences</a:t>
            </a:r>
            <a:endParaRPr sz="2400"/>
          </a:p>
          <a:p>
            <a:pPr indent="-226568" lvl="1" marL="742950" rtl="0" algn="l">
              <a:lnSpc>
                <a:spcPct val="100000"/>
              </a:lnSpc>
              <a:spcBef>
                <a:spcPts val="476"/>
              </a:spcBef>
              <a:spcAft>
                <a:spcPts val="0"/>
              </a:spcAft>
              <a:buClr>
                <a:schemeClr val="dk1"/>
              </a:buClr>
              <a:buSzPts val="2400"/>
              <a:buChar char="–"/>
            </a:pPr>
            <a:r>
              <a:rPr lang="en-US" sz="2400"/>
              <a:t>Understand and comply with clerical responsibilities</a:t>
            </a:r>
            <a:endParaRPr sz="2400"/>
          </a:p>
          <a:p>
            <a:pPr indent="0" lvl="0" marL="0" rtl="0" algn="l">
              <a:lnSpc>
                <a:spcPct val="100000"/>
              </a:lnSpc>
              <a:spcBef>
                <a:spcPts val="544"/>
              </a:spcBef>
              <a:spcAft>
                <a:spcPts val="0"/>
              </a:spcAft>
              <a:buClr>
                <a:schemeClr val="dk1"/>
              </a:buClr>
              <a:buSzPts val="3200"/>
              <a:buNone/>
            </a:pPr>
            <a:r>
              <a:t/>
            </a:r>
            <a:endParaRPr sz="2400"/>
          </a:p>
        </p:txBody>
      </p:sp>
      <p:pic>
        <p:nvPicPr>
          <p:cNvPr id="218" name="Google Shape;218;p17"/>
          <p:cNvPicPr preferRelativeResize="0"/>
          <p:nvPr/>
        </p:nvPicPr>
        <p:blipFill>
          <a:blip r:embed="rId3">
            <a:alphaModFix/>
          </a:blip>
          <a:stretch>
            <a:fillRect/>
          </a:stretch>
        </p:blipFill>
        <p:spPr>
          <a:xfrm>
            <a:off x="1248650" y="197125"/>
            <a:ext cx="6579425" cy="6406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Other Needs??</a:t>
            </a:r>
            <a:endParaRPr/>
          </a:p>
        </p:txBody>
      </p:sp>
      <p:sp>
        <p:nvSpPr>
          <p:cNvPr id="225" name="Google Shape;225;p18"/>
          <p:cNvSpPr txBox="1"/>
          <p:nvPr>
            <p:ph idx="1" type="body"/>
          </p:nvPr>
        </p:nvSpPr>
        <p:spPr>
          <a:xfrm>
            <a:off x="457200" y="2336086"/>
            <a:ext cx="8229600" cy="3790077"/>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US"/>
              <a:t>Think to your first year….</a:t>
            </a:r>
            <a:endParaRPr/>
          </a:p>
          <a:p>
            <a:pPr indent="-342900" lvl="0" marL="342900" rtl="0" algn="l">
              <a:lnSpc>
                <a:spcPct val="100000"/>
              </a:lnSpc>
              <a:spcBef>
                <a:spcPts val="640"/>
              </a:spcBef>
              <a:spcAft>
                <a:spcPts val="0"/>
              </a:spcAft>
              <a:buClr>
                <a:schemeClr val="dk1"/>
              </a:buClr>
              <a:buSzPts val="3200"/>
              <a:buChar char="•"/>
            </a:pPr>
            <a:r>
              <a:rPr lang="en-US"/>
              <a:t>How could/did a strong mentor help you?</a:t>
            </a:r>
            <a:endParaRPr/>
          </a:p>
          <a:p>
            <a:pPr indent="-342900" lvl="0" marL="342900" rtl="0" algn="l">
              <a:lnSpc>
                <a:spcPct val="100000"/>
              </a:lnSpc>
              <a:spcBef>
                <a:spcPts val="640"/>
              </a:spcBef>
              <a:spcAft>
                <a:spcPts val="0"/>
              </a:spcAft>
              <a:buClr>
                <a:schemeClr val="dk1"/>
              </a:buClr>
              <a:buSzPts val="3200"/>
              <a:buChar char="•"/>
            </a:pPr>
            <a:r>
              <a:rPr lang="en-US"/>
              <a:t>What did you still need to know?</a:t>
            </a:r>
            <a:endParaRPr/>
          </a:p>
        </p:txBody>
      </p:sp>
      <p:pic>
        <p:nvPicPr>
          <p:cNvPr id="226" name="Google Shape;226;p18"/>
          <p:cNvPicPr preferRelativeResize="0"/>
          <p:nvPr/>
        </p:nvPicPr>
        <p:blipFill>
          <a:blip r:embed="rId3">
            <a:alphaModFix/>
          </a:blip>
          <a:stretch>
            <a:fillRect/>
          </a:stretch>
        </p:blipFill>
        <p:spPr>
          <a:xfrm>
            <a:off x="1248650" y="197125"/>
            <a:ext cx="6579425" cy="6406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Mentoring Levels</a:t>
            </a:r>
            <a:endParaRPr/>
          </a:p>
        </p:txBody>
      </p:sp>
      <p:sp>
        <p:nvSpPr>
          <p:cNvPr id="233" name="Google Shape;233;p19"/>
          <p:cNvSpPr txBox="1"/>
          <p:nvPr>
            <p:ph idx="1" type="body"/>
          </p:nvPr>
        </p:nvSpPr>
        <p:spPr>
          <a:xfrm>
            <a:off x="457200" y="1882050"/>
            <a:ext cx="8229600" cy="4526100"/>
          </a:xfrm>
          <a:prstGeom prst="rect">
            <a:avLst/>
          </a:prstGeom>
          <a:noFill/>
          <a:ln>
            <a:noFill/>
          </a:ln>
        </p:spPr>
        <p:txBody>
          <a:bodyPr anchorCtr="0" anchor="t" bIns="45700" lIns="91425" spcFirstLastPara="1" rIns="91425" wrap="square" tIns="45700">
            <a:normAutofit fontScale="77500"/>
          </a:bodyPr>
          <a:lstStyle/>
          <a:p>
            <a:pPr indent="-327660" lvl="0" marL="342900" rtl="0" algn="l">
              <a:lnSpc>
                <a:spcPct val="100000"/>
              </a:lnSpc>
              <a:spcBef>
                <a:spcPts val="0"/>
              </a:spcBef>
              <a:spcAft>
                <a:spcPts val="0"/>
              </a:spcAft>
              <a:buClr>
                <a:schemeClr val="dk1"/>
              </a:buClr>
              <a:buSzPct val="100000"/>
              <a:buChar char="•"/>
            </a:pPr>
            <a:r>
              <a:rPr b="1" lang="en-US"/>
              <a:t>Buddy:  </a:t>
            </a:r>
            <a:r>
              <a:rPr lang="en-US"/>
              <a:t>The mentor is responsive to immediate needs and questions.  This is the day-to-day unstructured “just-in-time” help, including quick questions and “got-a-minute” issues.</a:t>
            </a:r>
            <a:endParaRPr/>
          </a:p>
          <a:p>
            <a:pPr indent="-327660" lvl="0" marL="342900" rtl="0" algn="l">
              <a:lnSpc>
                <a:spcPct val="100000"/>
              </a:lnSpc>
              <a:spcBef>
                <a:spcPts val="544"/>
              </a:spcBef>
              <a:spcAft>
                <a:spcPts val="0"/>
              </a:spcAft>
              <a:buClr>
                <a:schemeClr val="dk1"/>
              </a:buClr>
              <a:buSzPct val="100000"/>
              <a:buChar char="•"/>
            </a:pPr>
            <a:r>
              <a:rPr b="1" lang="en-US"/>
              <a:t>Colleague: </a:t>
            </a:r>
            <a:r>
              <a:rPr lang="en-US"/>
              <a:t> The mentor and new teacher have regularly scheduled time for planning and collaboration.</a:t>
            </a:r>
            <a:endParaRPr/>
          </a:p>
          <a:p>
            <a:pPr indent="-327660" lvl="0" marL="342900" rtl="0" algn="l">
              <a:lnSpc>
                <a:spcPct val="100000"/>
              </a:lnSpc>
              <a:spcBef>
                <a:spcPts val="544"/>
              </a:spcBef>
              <a:spcAft>
                <a:spcPts val="0"/>
              </a:spcAft>
              <a:buClr>
                <a:schemeClr val="dk1"/>
              </a:buClr>
              <a:buSzPct val="100000"/>
              <a:buChar char="•"/>
            </a:pPr>
            <a:r>
              <a:rPr b="1" lang="en-US"/>
              <a:t>Induction Coach: </a:t>
            </a:r>
            <a:r>
              <a:rPr lang="en-US"/>
              <a:t>The mentor facilitates a highly structured relationship with the new teacher driven by a vision and goals that are aligned with the induction program using tools and protocols to achieve the desired results.</a:t>
            </a:r>
            <a:endParaRPr/>
          </a:p>
          <a:p>
            <a:pPr indent="-170180" lvl="0" marL="342900" rtl="0" algn="l">
              <a:lnSpc>
                <a:spcPct val="100000"/>
              </a:lnSpc>
              <a:spcBef>
                <a:spcPts val="544"/>
              </a:spcBef>
              <a:spcAft>
                <a:spcPts val="0"/>
              </a:spcAft>
              <a:buClr>
                <a:schemeClr val="dk1"/>
              </a:buClr>
              <a:buSzPct val="100000"/>
              <a:buNone/>
            </a:pPr>
            <a:r>
              <a:t/>
            </a:r>
            <a:endParaRPr/>
          </a:p>
        </p:txBody>
      </p:sp>
      <p:pic>
        <p:nvPicPr>
          <p:cNvPr id="234" name="Google Shape;234;p19"/>
          <p:cNvPicPr preferRelativeResize="0"/>
          <p:nvPr/>
        </p:nvPicPr>
        <p:blipFill>
          <a:blip r:embed="rId3">
            <a:alphaModFix/>
          </a:blip>
          <a:stretch>
            <a:fillRect/>
          </a:stretch>
        </p:blipFill>
        <p:spPr>
          <a:xfrm>
            <a:off x="1248650" y="197125"/>
            <a:ext cx="6579425" cy="6406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Welcome</a:t>
            </a:r>
            <a:endParaRPr/>
          </a:p>
        </p:txBody>
      </p:sp>
      <p:sp>
        <p:nvSpPr>
          <p:cNvPr id="100" name="Google Shape;100;p2"/>
          <p:cNvSpPr txBox="1"/>
          <p:nvPr>
            <p:ph idx="1" type="body"/>
          </p:nvPr>
        </p:nvSpPr>
        <p:spPr>
          <a:xfrm>
            <a:off x="457200" y="2331900"/>
            <a:ext cx="8229600" cy="4526100"/>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lnSpc>
                <a:spcPct val="100000"/>
              </a:lnSpc>
              <a:spcBef>
                <a:spcPts val="0"/>
              </a:spcBef>
              <a:spcAft>
                <a:spcPts val="0"/>
              </a:spcAft>
              <a:buClr>
                <a:schemeClr val="dk1"/>
              </a:buClr>
              <a:buSzPct val="100000"/>
              <a:buChar char="•"/>
            </a:pPr>
            <a:r>
              <a:rPr lang="en-US"/>
              <a:t>Purpose:  to provide lead teachers and mentors with the knowledge and skills to provide support so that the new teachers and their students have the opportunity to be successful</a:t>
            </a:r>
            <a:endParaRPr/>
          </a:p>
          <a:p>
            <a:pPr indent="-342900" lvl="0" marL="342900" rtl="0" algn="l">
              <a:lnSpc>
                <a:spcPct val="100000"/>
              </a:lnSpc>
              <a:spcBef>
                <a:spcPts val="592"/>
              </a:spcBef>
              <a:spcAft>
                <a:spcPts val="0"/>
              </a:spcAft>
              <a:buClr>
                <a:schemeClr val="dk1"/>
              </a:buClr>
              <a:buSzPct val="100000"/>
              <a:buChar char="•"/>
            </a:pPr>
            <a:r>
              <a:rPr lang="en-US"/>
              <a:t>You will…</a:t>
            </a:r>
            <a:endParaRPr/>
          </a:p>
          <a:p>
            <a:pPr indent="-285750" lvl="1" marL="742950" rtl="0" algn="l">
              <a:lnSpc>
                <a:spcPct val="100000"/>
              </a:lnSpc>
              <a:spcBef>
                <a:spcPts val="518"/>
              </a:spcBef>
              <a:spcAft>
                <a:spcPts val="0"/>
              </a:spcAft>
              <a:buClr>
                <a:schemeClr val="dk1"/>
              </a:buClr>
              <a:buSzPct val="100000"/>
              <a:buChar char="–"/>
            </a:pPr>
            <a:r>
              <a:rPr lang="en-US"/>
              <a:t>Gain a basic understanding of what mentoring is and is not</a:t>
            </a:r>
            <a:endParaRPr/>
          </a:p>
          <a:p>
            <a:pPr indent="-285750" lvl="1" marL="742950" rtl="0" algn="l">
              <a:lnSpc>
                <a:spcPct val="100000"/>
              </a:lnSpc>
              <a:spcBef>
                <a:spcPts val="518"/>
              </a:spcBef>
              <a:spcAft>
                <a:spcPts val="0"/>
              </a:spcAft>
              <a:buClr>
                <a:schemeClr val="dk1"/>
              </a:buClr>
              <a:buSzPct val="100000"/>
              <a:buChar char="–"/>
            </a:pPr>
            <a:r>
              <a:rPr lang="en-US"/>
              <a:t>Investigate some issues impacting new teachers</a:t>
            </a:r>
            <a:endParaRPr/>
          </a:p>
          <a:p>
            <a:pPr indent="-285750" lvl="1" marL="742950" rtl="0" algn="l">
              <a:lnSpc>
                <a:spcPct val="100000"/>
              </a:lnSpc>
              <a:spcBef>
                <a:spcPts val="518"/>
              </a:spcBef>
              <a:spcAft>
                <a:spcPts val="0"/>
              </a:spcAft>
              <a:buClr>
                <a:schemeClr val="dk1"/>
              </a:buClr>
              <a:buSzPct val="100000"/>
              <a:buChar char="–"/>
            </a:pPr>
            <a:r>
              <a:rPr lang="en-US"/>
              <a:t>Acquire strategies for providing assistance</a:t>
            </a:r>
            <a:endParaRPr/>
          </a:p>
          <a:p>
            <a:pPr indent="-285750" lvl="1" marL="742950" rtl="0" algn="l">
              <a:lnSpc>
                <a:spcPct val="100000"/>
              </a:lnSpc>
              <a:spcBef>
                <a:spcPts val="518"/>
              </a:spcBef>
              <a:spcAft>
                <a:spcPts val="0"/>
              </a:spcAft>
              <a:buClr>
                <a:schemeClr val="dk1"/>
              </a:buClr>
              <a:buSzPct val="100000"/>
              <a:buChar char="–"/>
            </a:pPr>
            <a:r>
              <a:rPr lang="en-US"/>
              <a:t>Grow as a professional</a:t>
            </a:r>
            <a:endParaRPr/>
          </a:p>
          <a:p>
            <a:pPr indent="-154940" lvl="0" marL="342900" rtl="0" algn="l">
              <a:lnSpc>
                <a:spcPct val="100000"/>
              </a:lnSpc>
              <a:spcBef>
                <a:spcPts val="592"/>
              </a:spcBef>
              <a:spcAft>
                <a:spcPts val="0"/>
              </a:spcAft>
              <a:buClr>
                <a:schemeClr val="dk1"/>
              </a:buClr>
              <a:buSzPct val="100000"/>
              <a:buNone/>
            </a:pPr>
            <a:r>
              <a:t/>
            </a:r>
            <a:endParaRPr/>
          </a:p>
        </p:txBody>
      </p:sp>
      <p:pic>
        <p:nvPicPr>
          <p:cNvPr id="101" name="Google Shape;101;p2"/>
          <p:cNvPicPr preferRelativeResize="0"/>
          <p:nvPr/>
        </p:nvPicPr>
        <p:blipFill>
          <a:blip r:embed="rId3">
            <a:alphaModFix/>
          </a:blip>
          <a:stretch>
            <a:fillRect/>
          </a:stretch>
        </p:blipFill>
        <p:spPr>
          <a:xfrm>
            <a:off x="1248650" y="197125"/>
            <a:ext cx="6579425" cy="6406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Types of Conference Structures</a:t>
            </a:r>
            <a:endParaRPr/>
          </a:p>
        </p:txBody>
      </p:sp>
      <p:sp>
        <p:nvSpPr>
          <p:cNvPr id="241" name="Google Shape;241;p20"/>
          <p:cNvSpPr txBox="1"/>
          <p:nvPr>
            <p:ph idx="1" type="body"/>
          </p:nvPr>
        </p:nvSpPr>
        <p:spPr>
          <a:xfrm>
            <a:off x="405025" y="1902925"/>
            <a:ext cx="8229600" cy="45261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US"/>
              <a:t>Clinical supervision</a:t>
            </a:r>
            <a:endParaRPr sz="2400"/>
          </a:p>
          <a:p>
            <a:pPr indent="-285750" lvl="1" marL="742950" rtl="0" algn="l">
              <a:lnSpc>
                <a:spcPct val="100000"/>
              </a:lnSpc>
              <a:spcBef>
                <a:spcPts val="560"/>
              </a:spcBef>
              <a:spcAft>
                <a:spcPts val="0"/>
              </a:spcAft>
              <a:buClr>
                <a:schemeClr val="dk1"/>
              </a:buClr>
              <a:buSzPts val="2800"/>
              <a:buChar char="–"/>
            </a:pPr>
            <a:r>
              <a:rPr lang="en-US"/>
              <a:t>Pre-conference with teacher</a:t>
            </a:r>
            <a:endParaRPr sz="2000"/>
          </a:p>
          <a:p>
            <a:pPr indent="-285750" lvl="1" marL="742950" rtl="0" algn="l">
              <a:lnSpc>
                <a:spcPct val="100000"/>
              </a:lnSpc>
              <a:spcBef>
                <a:spcPts val="560"/>
              </a:spcBef>
              <a:spcAft>
                <a:spcPts val="0"/>
              </a:spcAft>
              <a:buClr>
                <a:schemeClr val="dk1"/>
              </a:buClr>
              <a:buSzPts val="2800"/>
              <a:buChar char="–"/>
            </a:pPr>
            <a:r>
              <a:rPr lang="en-US"/>
              <a:t>Classroom observation</a:t>
            </a:r>
            <a:endParaRPr sz="2000"/>
          </a:p>
          <a:p>
            <a:pPr indent="-285750" lvl="1" marL="742950" rtl="0" algn="l">
              <a:lnSpc>
                <a:spcPct val="100000"/>
              </a:lnSpc>
              <a:spcBef>
                <a:spcPts val="560"/>
              </a:spcBef>
              <a:spcAft>
                <a:spcPts val="0"/>
              </a:spcAft>
              <a:buClr>
                <a:schemeClr val="dk1"/>
              </a:buClr>
              <a:buSzPts val="2800"/>
              <a:buChar char="–"/>
            </a:pPr>
            <a:r>
              <a:rPr lang="en-US"/>
              <a:t>Analyzing and interpreting the observation and determining the conference approach</a:t>
            </a:r>
            <a:endParaRPr sz="2000"/>
          </a:p>
          <a:p>
            <a:pPr indent="-285750" lvl="1" marL="742950" rtl="0" algn="l">
              <a:lnSpc>
                <a:spcPct val="100000"/>
              </a:lnSpc>
              <a:spcBef>
                <a:spcPts val="560"/>
              </a:spcBef>
              <a:spcAft>
                <a:spcPts val="0"/>
              </a:spcAft>
              <a:buClr>
                <a:schemeClr val="dk1"/>
              </a:buClr>
              <a:buSzPts val="2800"/>
              <a:buChar char="–"/>
            </a:pPr>
            <a:r>
              <a:rPr lang="en-US"/>
              <a:t>Post-conference with teacher</a:t>
            </a:r>
            <a:endParaRPr sz="2000"/>
          </a:p>
          <a:p>
            <a:pPr indent="-285750" lvl="1" marL="742950" rtl="0" algn="l">
              <a:lnSpc>
                <a:spcPct val="100000"/>
              </a:lnSpc>
              <a:spcBef>
                <a:spcPts val="560"/>
              </a:spcBef>
              <a:spcAft>
                <a:spcPts val="0"/>
              </a:spcAft>
              <a:buClr>
                <a:schemeClr val="dk1"/>
              </a:buClr>
              <a:buSzPts val="2800"/>
              <a:buChar char="–"/>
            </a:pPr>
            <a:r>
              <a:rPr lang="en-US"/>
              <a:t>Reflection and follow-up</a:t>
            </a:r>
            <a:endParaRPr sz="2000"/>
          </a:p>
          <a:p>
            <a:pPr indent="0" lvl="0" marL="0" rtl="0" algn="l">
              <a:lnSpc>
                <a:spcPct val="100000"/>
              </a:lnSpc>
              <a:spcBef>
                <a:spcPts val="640"/>
              </a:spcBef>
              <a:spcAft>
                <a:spcPts val="0"/>
              </a:spcAft>
              <a:buClr>
                <a:schemeClr val="dk1"/>
              </a:buClr>
              <a:buSzPts val="3200"/>
              <a:buNone/>
            </a:pPr>
            <a:r>
              <a:t/>
            </a:r>
            <a:endParaRPr/>
          </a:p>
        </p:txBody>
      </p:sp>
      <p:pic>
        <p:nvPicPr>
          <p:cNvPr id="242" name="Google Shape;242;p20"/>
          <p:cNvPicPr preferRelativeResize="0"/>
          <p:nvPr/>
        </p:nvPicPr>
        <p:blipFill>
          <a:blip r:embed="rId3">
            <a:alphaModFix/>
          </a:blip>
          <a:stretch>
            <a:fillRect/>
          </a:stretch>
        </p:blipFill>
        <p:spPr>
          <a:xfrm>
            <a:off x="1248650" y="197125"/>
            <a:ext cx="6579425" cy="6406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Types of Conference Structures</a:t>
            </a:r>
            <a:endParaRPr/>
          </a:p>
        </p:txBody>
      </p:sp>
      <p:sp>
        <p:nvSpPr>
          <p:cNvPr id="249" name="Google Shape;249;p21"/>
          <p:cNvSpPr txBox="1"/>
          <p:nvPr>
            <p:ph idx="1" type="body"/>
          </p:nvPr>
        </p:nvSpPr>
        <p:spPr>
          <a:xfrm>
            <a:off x="457200" y="1882025"/>
            <a:ext cx="8229600" cy="45261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US"/>
              <a:t>Peer Coaching</a:t>
            </a:r>
            <a:endParaRPr sz="2400"/>
          </a:p>
          <a:p>
            <a:pPr indent="-285750" lvl="1" marL="742950" rtl="0" algn="l">
              <a:lnSpc>
                <a:spcPct val="100000"/>
              </a:lnSpc>
              <a:spcBef>
                <a:spcPts val="560"/>
              </a:spcBef>
              <a:spcAft>
                <a:spcPts val="0"/>
              </a:spcAft>
              <a:buClr>
                <a:schemeClr val="dk1"/>
              </a:buClr>
              <a:buSzPts val="2800"/>
              <a:buChar char="–"/>
            </a:pPr>
            <a:r>
              <a:rPr lang="en-US"/>
              <a:t>Administrator facilitates pre and post conference</a:t>
            </a:r>
            <a:endParaRPr sz="2000"/>
          </a:p>
          <a:p>
            <a:pPr indent="-285750" lvl="1" marL="742950" rtl="0" algn="l">
              <a:lnSpc>
                <a:spcPct val="100000"/>
              </a:lnSpc>
              <a:spcBef>
                <a:spcPts val="560"/>
              </a:spcBef>
              <a:spcAft>
                <a:spcPts val="0"/>
              </a:spcAft>
              <a:buClr>
                <a:schemeClr val="dk1"/>
              </a:buClr>
              <a:buSzPts val="2800"/>
              <a:buChar char="–"/>
            </a:pPr>
            <a:r>
              <a:rPr lang="en-US"/>
              <a:t>Peers observe classes and provide feedback</a:t>
            </a:r>
            <a:endParaRPr sz="2000"/>
          </a:p>
          <a:p>
            <a:pPr indent="-285750" lvl="1" marL="742950" rtl="0" algn="l">
              <a:lnSpc>
                <a:spcPct val="100000"/>
              </a:lnSpc>
              <a:spcBef>
                <a:spcPts val="560"/>
              </a:spcBef>
              <a:spcAft>
                <a:spcPts val="0"/>
              </a:spcAft>
              <a:buClr>
                <a:schemeClr val="dk1"/>
              </a:buClr>
              <a:buSzPts val="2800"/>
              <a:buChar char="–"/>
            </a:pPr>
            <a:r>
              <a:rPr lang="en-US"/>
              <a:t>Peers support new teachers with information, feedback, guidance, and quality advice</a:t>
            </a:r>
            <a:endParaRPr sz="2000"/>
          </a:p>
          <a:p>
            <a:pPr indent="-139700" lvl="0" marL="342900" rtl="0" algn="l">
              <a:lnSpc>
                <a:spcPct val="100000"/>
              </a:lnSpc>
              <a:spcBef>
                <a:spcPts val="640"/>
              </a:spcBef>
              <a:spcAft>
                <a:spcPts val="0"/>
              </a:spcAft>
              <a:buClr>
                <a:schemeClr val="dk1"/>
              </a:buClr>
              <a:buSzPts val="3200"/>
              <a:buNone/>
            </a:pPr>
            <a:r>
              <a:t/>
            </a:r>
            <a:endParaRPr/>
          </a:p>
        </p:txBody>
      </p:sp>
      <p:pic>
        <p:nvPicPr>
          <p:cNvPr id="250" name="Google Shape;250;p21"/>
          <p:cNvPicPr preferRelativeResize="0"/>
          <p:nvPr/>
        </p:nvPicPr>
        <p:blipFill>
          <a:blip r:embed="rId3">
            <a:alphaModFix/>
          </a:blip>
          <a:stretch>
            <a:fillRect/>
          </a:stretch>
        </p:blipFill>
        <p:spPr>
          <a:xfrm>
            <a:off x="1248650" y="197125"/>
            <a:ext cx="6579425" cy="6406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Types of Conference Structures</a:t>
            </a:r>
            <a:endParaRPr/>
          </a:p>
        </p:txBody>
      </p:sp>
      <p:sp>
        <p:nvSpPr>
          <p:cNvPr id="257" name="Google Shape;257;p22"/>
          <p:cNvSpPr txBox="1"/>
          <p:nvPr>
            <p:ph idx="1" type="body"/>
          </p:nvPr>
        </p:nvSpPr>
        <p:spPr>
          <a:xfrm>
            <a:off x="457200" y="1913350"/>
            <a:ext cx="8229600" cy="45261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US"/>
              <a:t>Critical Friends Group</a:t>
            </a:r>
            <a:endParaRPr sz="2400"/>
          </a:p>
          <a:p>
            <a:pPr indent="-285750" lvl="1" marL="742950" rtl="0" algn="l">
              <a:lnSpc>
                <a:spcPct val="100000"/>
              </a:lnSpc>
              <a:spcBef>
                <a:spcPts val="560"/>
              </a:spcBef>
              <a:spcAft>
                <a:spcPts val="0"/>
              </a:spcAft>
              <a:buClr>
                <a:schemeClr val="dk1"/>
              </a:buClr>
              <a:buSzPts val="2800"/>
              <a:buChar char="–"/>
            </a:pPr>
            <a:r>
              <a:rPr lang="en-US"/>
              <a:t>Small groups of teachers with a common interest</a:t>
            </a:r>
            <a:endParaRPr sz="2000"/>
          </a:p>
          <a:p>
            <a:pPr indent="-285750" lvl="1" marL="742950" rtl="0" algn="l">
              <a:lnSpc>
                <a:spcPct val="100000"/>
              </a:lnSpc>
              <a:spcBef>
                <a:spcPts val="560"/>
              </a:spcBef>
              <a:spcAft>
                <a:spcPts val="0"/>
              </a:spcAft>
              <a:buClr>
                <a:schemeClr val="dk1"/>
              </a:buClr>
              <a:buSzPts val="2800"/>
              <a:buChar char="–"/>
            </a:pPr>
            <a:r>
              <a:rPr lang="en-US"/>
              <a:t>Meet regularly with a facilitator to look at student work, examine curriculum and instructional strategies, and/or analyze student data</a:t>
            </a:r>
            <a:endParaRPr sz="2000"/>
          </a:p>
          <a:p>
            <a:pPr indent="-285750" lvl="1" marL="742950" rtl="0" algn="l">
              <a:lnSpc>
                <a:spcPct val="100000"/>
              </a:lnSpc>
              <a:spcBef>
                <a:spcPts val="560"/>
              </a:spcBef>
              <a:spcAft>
                <a:spcPts val="0"/>
              </a:spcAft>
              <a:buClr>
                <a:schemeClr val="dk1"/>
              </a:buClr>
              <a:buSzPts val="2800"/>
              <a:buChar char="–"/>
            </a:pPr>
            <a:r>
              <a:rPr lang="en-US"/>
              <a:t>Protocols are used by the group to focus efforts</a:t>
            </a:r>
            <a:endParaRPr sz="2000"/>
          </a:p>
          <a:p>
            <a:pPr indent="-139700" lvl="0" marL="342900" rtl="0" algn="l">
              <a:lnSpc>
                <a:spcPct val="100000"/>
              </a:lnSpc>
              <a:spcBef>
                <a:spcPts val="640"/>
              </a:spcBef>
              <a:spcAft>
                <a:spcPts val="0"/>
              </a:spcAft>
              <a:buClr>
                <a:schemeClr val="dk1"/>
              </a:buClr>
              <a:buSzPts val="3200"/>
              <a:buNone/>
            </a:pPr>
            <a:r>
              <a:t/>
            </a:r>
            <a:endParaRPr/>
          </a:p>
        </p:txBody>
      </p:sp>
      <p:pic>
        <p:nvPicPr>
          <p:cNvPr id="258" name="Google Shape;258;p22"/>
          <p:cNvPicPr preferRelativeResize="0"/>
          <p:nvPr/>
        </p:nvPicPr>
        <p:blipFill>
          <a:blip r:embed="rId3">
            <a:alphaModFix/>
          </a:blip>
          <a:stretch>
            <a:fillRect/>
          </a:stretch>
        </p:blipFill>
        <p:spPr>
          <a:xfrm>
            <a:off x="1248650" y="197125"/>
            <a:ext cx="6579425" cy="6406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Types of Conference Structures</a:t>
            </a:r>
            <a:endParaRPr/>
          </a:p>
        </p:txBody>
      </p:sp>
      <p:sp>
        <p:nvSpPr>
          <p:cNvPr id="265" name="Google Shape;265;p23"/>
          <p:cNvSpPr txBox="1"/>
          <p:nvPr>
            <p:ph idx="1" type="body"/>
          </p:nvPr>
        </p:nvSpPr>
        <p:spPr>
          <a:xfrm>
            <a:off x="457200" y="1934225"/>
            <a:ext cx="8229600" cy="4036500"/>
          </a:xfrm>
          <a:prstGeom prst="rect">
            <a:avLst/>
          </a:prstGeom>
          <a:noFill/>
          <a:ln>
            <a:noFill/>
          </a:ln>
        </p:spPr>
        <p:txBody>
          <a:bodyPr anchorCtr="0" anchor="t" bIns="45700" lIns="91425" spcFirstLastPara="1" rIns="91425" wrap="square" tIns="45700">
            <a:noAutofit/>
          </a:bodyPr>
          <a:lstStyle/>
          <a:p>
            <a:pPr indent="-167922" lvl="0" marL="342900" rtl="0" algn="l">
              <a:lnSpc>
                <a:spcPct val="100000"/>
              </a:lnSpc>
              <a:spcBef>
                <a:spcPts val="0"/>
              </a:spcBef>
              <a:spcAft>
                <a:spcPts val="0"/>
              </a:spcAft>
              <a:buClr>
                <a:schemeClr val="dk1"/>
              </a:buClr>
              <a:buSzPts val="2400"/>
              <a:buChar char="•"/>
            </a:pPr>
            <a:r>
              <a:rPr lang="en-US" sz="2400"/>
              <a:t>Professional Learning Communities</a:t>
            </a:r>
            <a:endParaRPr sz="2400"/>
          </a:p>
          <a:p>
            <a:pPr indent="-152400" lvl="1" marL="742950" rtl="0" algn="l">
              <a:lnSpc>
                <a:spcPct val="100000"/>
              </a:lnSpc>
              <a:spcBef>
                <a:spcPts val="518"/>
              </a:spcBef>
              <a:spcAft>
                <a:spcPts val="0"/>
              </a:spcAft>
              <a:buClr>
                <a:schemeClr val="dk1"/>
              </a:buClr>
              <a:buSzPts val="2400"/>
              <a:buChar char="–"/>
            </a:pPr>
            <a:r>
              <a:rPr lang="en-US" sz="2400"/>
              <a:t>Small groups of teachers with common interest</a:t>
            </a:r>
            <a:endParaRPr sz="2400"/>
          </a:p>
          <a:p>
            <a:pPr indent="-152400" lvl="1" marL="742950" rtl="0" algn="l">
              <a:lnSpc>
                <a:spcPct val="100000"/>
              </a:lnSpc>
              <a:spcBef>
                <a:spcPts val="518"/>
              </a:spcBef>
              <a:spcAft>
                <a:spcPts val="0"/>
              </a:spcAft>
              <a:buClr>
                <a:schemeClr val="dk1"/>
              </a:buClr>
              <a:buSzPts val="2400"/>
              <a:buChar char="–"/>
            </a:pPr>
            <a:r>
              <a:rPr lang="en-US" sz="2400"/>
              <a:t>Accomplishes three goals:</a:t>
            </a:r>
            <a:endParaRPr sz="2400"/>
          </a:p>
          <a:p>
            <a:pPr indent="-152400" lvl="2" marL="1143000" rtl="0" algn="l">
              <a:lnSpc>
                <a:spcPct val="100000"/>
              </a:lnSpc>
              <a:spcBef>
                <a:spcPts val="444"/>
              </a:spcBef>
              <a:spcAft>
                <a:spcPts val="0"/>
              </a:spcAft>
              <a:buClr>
                <a:schemeClr val="dk1"/>
              </a:buClr>
              <a:buSzPts val="2400"/>
              <a:buChar char="•"/>
            </a:pPr>
            <a:r>
              <a:rPr lang="en-US"/>
              <a:t>Creative formative assessments and analyze student data</a:t>
            </a:r>
            <a:endParaRPr/>
          </a:p>
          <a:p>
            <a:pPr indent="-152400" lvl="2" marL="1143000" rtl="0" algn="l">
              <a:lnSpc>
                <a:spcPct val="100000"/>
              </a:lnSpc>
              <a:spcBef>
                <a:spcPts val="444"/>
              </a:spcBef>
              <a:spcAft>
                <a:spcPts val="0"/>
              </a:spcAft>
              <a:buClr>
                <a:schemeClr val="dk1"/>
              </a:buClr>
              <a:buSzPts val="2400"/>
              <a:buChar char="•"/>
            </a:pPr>
            <a:r>
              <a:rPr lang="en-US"/>
              <a:t>Plan instruction to meet students needs</a:t>
            </a:r>
            <a:endParaRPr/>
          </a:p>
          <a:p>
            <a:pPr indent="-152400" lvl="2" marL="1143000" rtl="0" algn="l">
              <a:lnSpc>
                <a:spcPct val="100000"/>
              </a:lnSpc>
              <a:spcBef>
                <a:spcPts val="444"/>
              </a:spcBef>
              <a:spcAft>
                <a:spcPts val="0"/>
              </a:spcAft>
              <a:buClr>
                <a:schemeClr val="dk1"/>
              </a:buClr>
              <a:buSzPts val="2400"/>
              <a:buChar char="•"/>
            </a:pPr>
            <a:r>
              <a:rPr lang="en-US"/>
              <a:t>Learn together</a:t>
            </a:r>
            <a:endParaRPr/>
          </a:p>
          <a:p>
            <a:pPr indent="-152400" lvl="1" marL="742950" rtl="0" algn="l">
              <a:lnSpc>
                <a:spcPct val="100000"/>
              </a:lnSpc>
              <a:spcBef>
                <a:spcPts val="518"/>
              </a:spcBef>
              <a:spcAft>
                <a:spcPts val="0"/>
              </a:spcAft>
              <a:buClr>
                <a:schemeClr val="dk1"/>
              </a:buClr>
              <a:buSzPts val="2400"/>
              <a:buChar char="–"/>
            </a:pPr>
            <a:r>
              <a:rPr lang="en-US" sz="2400"/>
              <a:t>Have a common vision and mission</a:t>
            </a:r>
            <a:endParaRPr sz="2400"/>
          </a:p>
          <a:p>
            <a:pPr indent="-152400" lvl="1" marL="742950" rtl="0" algn="l">
              <a:lnSpc>
                <a:spcPct val="100000"/>
              </a:lnSpc>
              <a:spcBef>
                <a:spcPts val="518"/>
              </a:spcBef>
              <a:spcAft>
                <a:spcPts val="0"/>
              </a:spcAft>
              <a:buClr>
                <a:schemeClr val="dk1"/>
              </a:buClr>
              <a:buSzPts val="2400"/>
              <a:buChar char="–"/>
            </a:pPr>
            <a:r>
              <a:rPr lang="en-US" sz="2400"/>
              <a:t>Sets goals to guide their work</a:t>
            </a:r>
            <a:endParaRPr sz="2400"/>
          </a:p>
          <a:p>
            <a:pPr indent="-152400" lvl="1" marL="742950" rtl="0" algn="l">
              <a:lnSpc>
                <a:spcPct val="100000"/>
              </a:lnSpc>
              <a:spcBef>
                <a:spcPts val="518"/>
              </a:spcBef>
              <a:spcAft>
                <a:spcPts val="0"/>
              </a:spcAft>
              <a:buClr>
                <a:schemeClr val="dk1"/>
              </a:buClr>
              <a:buSzPts val="2400"/>
              <a:buChar char="–"/>
            </a:pPr>
            <a:r>
              <a:rPr lang="en-US" sz="2400"/>
              <a:t>High performing teams have high expectations for all</a:t>
            </a:r>
            <a:endParaRPr sz="2400"/>
          </a:p>
          <a:p>
            <a:pPr indent="-154940" lvl="0" marL="342900" rtl="0" algn="l">
              <a:lnSpc>
                <a:spcPct val="100000"/>
              </a:lnSpc>
              <a:spcBef>
                <a:spcPts val="592"/>
              </a:spcBef>
              <a:spcAft>
                <a:spcPts val="0"/>
              </a:spcAft>
              <a:buClr>
                <a:schemeClr val="dk1"/>
              </a:buClr>
              <a:buSzPts val="3200"/>
              <a:buNone/>
            </a:pPr>
            <a:r>
              <a:t/>
            </a:r>
            <a:endParaRPr sz="2400"/>
          </a:p>
        </p:txBody>
      </p:sp>
      <p:pic>
        <p:nvPicPr>
          <p:cNvPr id="266" name="Google Shape;266;p23"/>
          <p:cNvPicPr preferRelativeResize="0"/>
          <p:nvPr/>
        </p:nvPicPr>
        <p:blipFill>
          <a:blip r:embed="rId3">
            <a:alphaModFix/>
          </a:blip>
          <a:stretch>
            <a:fillRect/>
          </a:stretch>
        </p:blipFill>
        <p:spPr>
          <a:xfrm>
            <a:off x="1248650" y="197125"/>
            <a:ext cx="6579425" cy="64062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Guiding Questions</a:t>
            </a:r>
            <a:endParaRPr/>
          </a:p>
        </p:txBody>
      </p:sp>
      <p:sp>
        <p:nvSpPr>
          <p:cNvPr id="273" name="Google Shape;273;p24"/>
          <p:cNvSpPr txBox="1"/>
          <p:nvPr>
            <p:ph idx="1" type="body"/>
          </p:nvPr>
        </p:nvSpPr>
        <p:spPr>
          <a:xfrm>
            <a:off x="457200" y="1837116"/>
            <a:ext cx="8229600" cy="4289047"/>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Clr>
                <a:schemeClr val="dk1"/>
              </a:buClr>
              <a:buSzPts val="3200"/>
              <a:buChar char="•"/>
            </a:pPr>
            <a:r>
              <a:rPr lang="en-US"/>
              <a:t>What are the new teacher’s needs and desires?</a:t>
            </a:r>
            <a:endParaRPr/>
          </a:p>
          <a:p>
            <a:pPr indent="-342900" lvl="0" marL="342900" rtl="0" algn="l">
              <a:lnSpc>
                <a:spcPct val="100000"/>
              </a:lnSpc>
              <a:spcBef>
                <a:spcPts val="640"/>
              </a:spcBef>
              <a:spcAft>
                <a:spcPts val="0"/>
              </a:spcAft>
              <a:buClr>
                <a:schemeClr val="dk1"/>
              </a:buClr>
              <a:buSzPts val="3200"/>
              <a:buChar char="•"/>
            </a:pPr>
            <a:r>
              <a:rPr lang="en-US"/>
              <a:t>What is the purpose of the conference? </a:t>
            </a:r>
            <a:endParaRPr/>
          </a:p>
          <a:p>
            <a:pPr indent="-342900" lvl="0" marL="342900" rtl="0" algn="l">
              <a:lnSpc>
                <a:spcPct val="100000"/>
              </a:lnSpc>
              <a:spcBef>
                <a:spcPts val="640"/>
              </a:spcBef>
              <a:spcAft>
                <a:spcPts val="0"/>
              </a:spcAft>
              <a:buClr>
                <a:schemeClr val="dk1"/>
              </a:buClr>
              <a:buSzPts val="3200"/>
              <a:buChar char="•"/>
            </a:pPr>
            <a:r>
              <a:rPr lang="en-US"/>
              <a:t>What is the level of skill and attitude of the new teacher? </a:t>
            </a:r>
            <a:endParaRPr/>
          </a:p>
          <a:p>
            <a:pPr indent="-342900" lvl="0" marL="342900" rtl="0" algn="l">
              <a:lnSpc>
                <a:spcPct val="100000"/>
              </a:lnSpc>
              <a:spcBef>
                <a:spcPts val="640"/>
              </a:spcBef>
              <a:spcAft>
                <a:spcPts val="0"/>
              </a:spcAft>
              <a:buClr>
                <a:schemeClr val="dk1"/>
              </a:buClr>
              <a:buSzPts val="3200"/>
              <a:buChar char="•"/>
            </a:pPr>
            <a:r>
              <a:rPr lang="en-US"/>
              <a:t>What are the goals of the conference? </a:t>
            </a:r>
            <a:endParaRPr/>
          </a:p>
          <a:p>
            <a:pPr indent="-342900" lvl="0" marL="342900" rtl="0" algn="l">
              <a:lnSpc>
                <a:spcPct val="100000"/>
              </a:lnSpc>
              <a:spcBef>
                <a:spcPts val="640"/>
              </a:spcBef>
              <a:spcAft>
                <a:spcPts val="0"/>
              </a:spcAft>
              <a:buClr>
                <a:schemeClr val="dk1"/>
              </a:buClr>
              <a:buSzPts val="3200"/>
              <a:buChar char="•"/>
            </a:pPr>
            <a:r>
              <a:rPr lang="en-US"/>
              <a:t>What format or protocol will best facilitate our purpose? </a:t>
            </a:r>
            <a:endParaRPr/>
          </a:p>
        </p:txBody>
      </p:sp>
      <p:pic>
        <p:nvPicPr>
          <p:cNvPr id="274" name="Google Shape;274;p24"/>
          <p:cNvPicPr preferRelativeResize="0"/>
          <p:nvPr/>
        </p:nvPicPr>
        <p:blipFill>
          <a:blip r:embed="rId3">
            <a:alphaModFix/>
          </a:blip>
          <a:stretch>
            <a:fillRect/>
          </a:stretch>
        </p:blipFill>
        <p:spPr>
          <a:xfrm>
            <a:off x="1248650" y="197125"/>
            <a:ext cx="6579425" cy="64062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descr="New Doc 2017-07-11_1.jpg" id="280" name="Google Shape;280;p25"/>
          <p:cNvPicPr preferRelativeResize="0"/>
          <p:nvPr>
            <p:ph idx="1" type="body"/>
          </p:nvPr>
        </p:nvPicPr>
        <p:blipFill rotWithShape="1">
          <a:blip r:embed="rId3">
            <a:alphaModFix/>
          </a:blip>
          <a:srcRect b="0" l="-16049" r="-16050" t="0"/>
          <a:stretch/>
        </p:blipFill>
        <p:spPr>
          <a:xfrm>
            <a:off x="-533182" y="241991"/>
            <a:ext cx="11561700" cy="6511200"/>
          </a:xfrm>
          <a:prstGeom prst="rect">
            <a:avLst/>
          </a:prstGeom>
          <a:noFill/>
          <a:ln>
            <a:noFill/>
          </a:ln>
        </p:spPr>
      </p:pic>
      <p:pic>
        <p:nvPicPr>
          <p:cNvPr id="281" name="Google Shape;281;p25"/>
          <p:cNvPicPr preferRelativeResize="0"/>
          <p:nvPr/>
        </p:nvPicPr>
        <p:blipFill>
          <a:blip r:embed="rId4">
            <a:alphaModFix/>
          </a:blip>
          <a:stretch>
            <a:fillRect/>
          </a:stretch>
        </p:blipFill>
        <p:spPr>
          <a:xfrm>
            <a:off x="53900" y="58250"/>
            <a:ext cx="1391000" cy="1354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Avoid Barriers</a:t>
            </a:r>
            <a:endParaRPr/>
          </a:p>
        </p:txBody>
      </p:sp>
      <p:sp>
        <p:nvSpPr>
          <p:cNvPr id="288" name="Google Shape;288;p2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2800"/>
              <a:buChar char="•"/>
            </a:pPr>
            <a:r>
              <a:rPr lang="en-US"/>
              <a:t>Disagreeing</a:t>
            </a:r>
            <a:endParaRPr/>
          </a:p>
          <a:p>
            <a:pPr indent="-342900" lvl="0" marL="342900" rtl="0" algn="l">
              <a:lnSpc>
                <a:spcPct val="100000"/>
              </a:lnSpc>
              <a:spcBef>
                <a:spcPts val="560"/>
              </a:spcBef>
              <a:spcAft>
                <a:spcPts val="0"/>
              </a:spcAft>
              <a:buClr>
                <a:schemeClr val="dk1"/>
              </a:buClr>
              <a:buSzPts val="2800"/>
              <a:buChar char="•"/>
            </a:pPr>
            <a:r>
              <a:rPr lang="en-US"/>
              <a:t>Criticizing/Blaming</a:t>
            </a:r>
            <a:endParaRPr/>
          </a:p>
          <a:p>
            <a:pPr indent="-342900" lvl="0" marL="342900" rtl="0" algn="l">
              <a:lnSpc>
                <a:spcPct val="100000"/>
              </a:lnSpc>
              <a:spcBef>
                <a:spcPts val="560"/>
              </a:spcBef>
              <a:spcAft>
                <a:spcPts val="0"/>
              </a:spcAft>
              <a:buClr>
                <a:schemeClr val="dk1"/>
              </a:buClr>
              <a:buSzPts val="2800"/>
              <a:buChar char="•"/>
            </a:pPr>
            <a:r>
              <a:rPr lang="en-US"/>
              <a:t>Global Praising</a:t>
            </a:r>
            <a:endParaRPr/>
          </a:p>
          <a:p>
            <a:pPr indent="-342900" lvl="0" marL="342900" rtl="0" algn="l">
              <a:lnSpc>
                <a:spcPct val="100000"/>
              </a:lnSpc>
              <a:spcBef>
                <a:spcPts val="560"/>
              </a:spcBef>
              <a:spcAft>
                <a:spcPts val="0"/>
              </a:spcAft>
              <a:buClr>
                <a:schemeClr val="dk1"/>
              </a:buClr>
              <a:buSzPts val="2800"/>
              <a:buChar char="•"/>
            </a:pPr>
            <a:r>
              <a:rPr lang="en-US"/>
              <a:t>Advising</a:t>
            </a:r>
            <a:endParaRPr/>
          </a:p>
          <a:p>
            <a:pPr indent="-342900" lvl="0" marL="342900" rtl="0" algn="l">
              <a:lnSpc>
                <a:spcPct val="100000"/>
              </a:lnSpc>
              <a:spcBef>
                <a:spcPts val="560"/>
              </a:spcBef>
              <a:spcAft>
                <a:spcPts val="0"/>
              </a:spcAft>
              <a:buClr>
                <a:schemeClr val="dk1"/>
              </a:buClr>
              <a:buSzPts val="2800"/>
              <a:buChar char="•"/>
            </a:pPr>
            <a:r>
              <a:rPr lang="en-US"/>
              <a:t>Diagnosing</a:t>
            </a:r>
            <a:endParaRPr/>
          </a:p>
          <a:p>
            <a:pPr indent="-342900" lvl="0" marL="342900" rtl="0" algn="l">
              <a:lnSpc>
                <a:spcPct val="100000"/>
              </a:lnSpc>
              <a:spcBef>
                <a:spcPts val="560"/>
              </a:spcBef>
              <a:spcAft>
                <a:spcPts val="0"/>
              </a:spcAft>
              <a:buClr>
                <a:schemeClr val="dk1"/>
              </a:buClr>
              <a:buSzPts val="2800"/>
              <a:buChar char="•"/>
            </a:pPr>
            <a:r>
              <a:rPr lang="en-US"/>
              <a:t>Excessive Questioning</a:t>
            </a:r>
            <a:endParaRPr/>
          </a:p>
          <a:p>
            <a:pPr indent="-165100" lvl="0" marL="342900" rtl="0" algn="l">
              <a:lnSpc>
                <a:spcPct val="100000"/>
              </a:lnSpc>
              <a:spcBef>
                <a:spcPts val="560"/>
              </a:spcBef>
              <a:spcAft>
                <a:spcPts val="0"/>
              </a:spcAft>
              <a:buClr>
                <a:schemeClr val="dk1"/>
              </a:buClr>
              <a:buSzPts val="2800"/>
              <a:buNone/>
            </a:pPr>
            <a:r>
              <a:t/>
            </a:r>
            <a:endParaRPr/>
          </a:p>
        </p:txBody>
      </p:sp>
      <p:sp>
        <p:nvSpPr>
          <p:cNvPr id="289" name="Google Shape;289;p2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2800"/>
              <a:buChar char="•"/>
            </a:pPr>
            <a:r>
              <a:rPr lang="en-US"/>
              <a:t>Moralizing</a:t>
            </a:r>
            <a:endParaRPr/>
          </a:p>
          <a:p>
            <a:pPr indent="-342900" lvl="0" marL="342900" rtl="0" algn="l">
              <a:lnSpc>
                <a:spcPct val="100000"/>
              </a:lnSpc>
              <a:spcBef>
                <a:spcPts val="560"/>
              </a:spcBef>
              <a:spcAft>
                <a:spcPts val="0"/>
              </a:spcAft>
              <a:buClr>
                <a:schemeClr val="dk1"/>
              </a:buClr>
              <a:buSzPts val="2800"/>
              <a:buChar char="•"/>
            </a:pPr>
            <a:r>
              <a:rPr lang="en-US"/>
              <a:t>Logical Arguing</a:t>
            </a:r>
            <a:endParaRPr/>
          </a:p>
          <a:p>
            <a:pPr indent="-342900" lvl="0" marL="342900" rtl="0" algn="l">
              <a:lnSpc>
                <a:spcPct val="100000"/>
              </a:lnSpc>
              <a:spcBef>
                <a:spcPts val="560"/>
              </a:spcBef>
              <a:spcAft>
                <a:spcPts val="0"/>
              </a:spcAft>
              <a:buClr>
                <a:schemeClr val="dk1"/>
              </a:buClr>
              <a:buSzPts val="2800"/>
              <a:buChar char="•"/>
            </a:pPr>
            <a:r>
              <a:rPr lang="en-US"/>
              <a:t>Ordering/Threatening</a:t>
            </a:r>
            <a:endParaRPr/>
          </a:p>
          <a:p>
            <a:pPr indent="-342900" lvl="0" marL="342900" rtl="0" algn="l">
              <a:lnSpc>
                <a:spcPct val="100000"/>
              </a:lnSpc>
              <a:spcBef>
                <a:spcPts val="560"/>
              </a:spcBef>
              <a:spcAft>
                <a:spcPts val="0"/>
              </a:spcAft>
              <a:buClr>
                <a:schemeClr val="dk1"/>
              </a:buClr>
              <a:buSzPts val="2800"/>
              <a:buChar char="•"/>
            </a:pPr>
            <a:r>
              <a:rPr lang="en-US"/>
              <a:t>Reassuring</a:t>
            </a:r>
            <a:endParaRPr/>
          </a:p>
          <a:p>
            <a:pPr indent="-342900" lvl="0" marL="342900" rtl="0" algn="l">
              <a:lnSpc>
                <a:spcPct val="100000"/>
              </a:lnSpc>
              <a:spcBef>
                <a:spcPts val="560"/>
              </a:spcBef>
              <a:spcAft>
                <a:spcPts val="0"/>
              </a:spcAft>
              <a:buClr>
                <a:schemeClr val="dk1"/>
              </a:buClr>
              <a:buSzPts val="2800"/>
              <a:buChar char="•"/>
            </a:pPr>
            <a:r>
              <a:rPr lang="en-US"/>
              <a:t>Diverting</a:t>
            </a:r>
            <a:endParaRPr/>
          </a:p>
          <a:p>
            <a:pPr indent="-342900" lvl="0" marL="342900" rtl="0" algn="l">
              <a:lnSpc>
                <a:spcPct val="100000"/>
              </a:lnSpc>
              <a:spcBef>
                <a:spcPts val="560"/>
              </a:spcBef>
              <a:spcAft>
                <a:spcPts val="0"/>
              </a:spcAft>
              <a:buClr>
                <a:schemeClr val="dk1"/>
              </a:buClr>
              <a:buSzPts val="2800"/>
              <a:buChar char="•"/>
            </a:pPr>
            <a:r>
              <a:rPr lang="en-US"/>
              <a:t>Monoluing</a:t>
            </a:r>
            <a:endParaRPr/>
          </a:p>
        </p:txBody>
      </p:sp>
      <p:pic>
        <p:nvPicPr>
          <p:cNvPr id="290" name="Google Shape;290;p26"/>
          <p:cNvPicPr preferRelativeResize="0"/>
          <p:nvPr/>
        </p:nvPicPr>
        <p:blipFill>
          <a:blip r:embed="rId3">
            <a:alphaModFix/>
          </a:blip>
          <a:stretch>
            <a:fillRect/>
          </a:stretch>
        </p:blipFill>
        <p:spPr>
          <a:xfrm>
            <a:off x="1248650" y="197125"/>
            <a:ext cx="6579425" cy="64062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Handy Tools</a:t>
            </a:r>
            <a:endParaRPr/>
          </a:p>
        </p:txBody>
      </p:sp>
      <p:sp>
        <p:nvSpPr>
          <p:cNvPr id="297" name="Google Shape;297;p27"/>
          <p:cNvSpPr txBox="1"/>
          <p:nvPr>
            <p:ph idx="1" type="body"/>
          </p:nvPr>
        </p:nvSpPr>
        <p:spPr>
          <a:xfrm>
            <a:off x="457200" y="1871600"/>
            <a:ext cx="8229600" cy="452610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Clr>
                <a:schemeClr val="dk1"/>
              </a:buClr>
              <a:buSzPts val="3200"/>
              <a:buChar char="•"/>
            </a:pPr>
            <a:r>
              <a:rPr lang="en-US"/>
              <a:t>Planning for a Successful Year</a:t>
            </a:r>
            <a:endParaRPr/>
          </a:p>
          <a:p>
            <a:pPr indent="-342900" lvl="0" marL="342900" rtl="0" algn="l">
              <a:lnSpc>
                <a:spcPct val="100000"/>
              </a:lnSpc>
              <a:spcBef>
                <a:spcPts val="640"/>
              </a:spcBef>
              <a:spcAft>
                <a:spcPts val="0"/>
              </a:spcAft>
              <a:buClr>
                <a:schemeClr val="dk1"/>
              </a:buClr>
              <a:buSzPts val="3200"/>
              <a:buChar char="•"/>
            </a:pPr>
            <a:r>
              <a:rPr lang="en-US"/>
              <a:t>Mentor Observation of New Teacher Record</a:t>
            </a:r>
            <a:endParaRPr/>
          </a:p>
          <a:p>
            <a:pPr indent="-342900" lvl="0" marL="342900" rtl="0" algn="l">
              <a:lnSpc>
                <a:spcPct val="100000"/>
              </a:lnSpc>
              <a:spcBef>
                <a:spcPts val="640"/>
              </a:spcBef>
              <a:spcAft>
                <a:spcPts val="0"/>
              </a:spcAft>
              <a:buClr>
                <a:schemeClr val="dk1"/>
              </a:buClr>
              <a:buSzPts val="3200"/>
              <a:buChar char="•"/>
            </a:pPr>
            <a:r>
              <a:rPr lang="en-US"/>
              <a:t>New Teacher Observation of Mentor Record</a:t>
            </a:r>
            <a:endParaRPr/>
          </a:p>
          <a:p>
            <a:pPr indent="-342900" lvl="0" marL="342900" rtl="0" algn="l">
              <a:lnSpc>
                <a:spcPct val="100000"/>
              </a:lnSpc>
              <a:spcBef>
                <a:spcPts val="640"/>
              </a:spcBef>
              <a:spcAft>
                <a:spcPts val="0"/>
              </a:spcAft>
              <a:buClr>
                <a:schemeClr val="dk1"/>
              </a:buClr>
              <a:buSzPts val="3200"/>
              <a:buChar char="•"/>
            </a:pPr>
            <a:r>
              <a:rPr lang="en-US"/>
              <a:t>Categories of Support Checklist for Mentors</a:t>
            </a:r>
            <a:endParaRPr/>
          </a:p>
          <a:p>
            <a:pPr indent="-342900" lvl="0" marL="342900" rtl="0" algn="l">
              <a:lnSpc>
                <a:spcPct val="100000"/>
              </a:lnSpc>
              <a:spcBef>
                <a:spcPts val="640"/>
              </a:spcBef>
              <a:spcAft>
                <a:spcPts val="0"/>
              </a:spcAft>
              <a:buClr>
                <a:schemeClr val="dk1"/>
              </a:buClr>
              <a:buSzPts val="3200"/>
              <a:buChar char="•"/>
            </a:pPr>
            <a:r>
              <a:rPr lang="en-US"/>
              <a:t>Monthly Checklist for Mentors</a:t>
            </a:r>
            <a:endParaRPr/>
          </a:p>
          <a:p>
            <a:pPr indent="-342900" lvl="0" marL="457200" rtl="0" algn="l">
              <a:lnSpc>
                <a:spcPct val="100000"/>
              </a:lnSpc>
              <a:spcBef>
                <a:spcPts val="640"/>
              </a:spcBef>
              <a:spcAft>
                <a:spcPts val="0"/>
              </a:spcAft>
              <a:buSzPts val="1800"/>
              <a:buChar char="•"/>
            </a:pPr>
            <a:r>
              <a:rPr lang="en-US"/>
              <a:t>Resources for P-20 and P-TECH conversations</a:t>
            </a:r>
            <a:endParaRPr/>
          </a:p>
          <a:p>
            <a:pPr indent="0" lvl="0" marL="0" rtl="0" algn="l">
              <a:lnSpc>
                <a:spcPct val="100000"/>
              </a:lnSpc>
              <a:spcBef>
                <a:spcPts val="640"/>
              </a:spcBef>
              <a:spcAft>
                <a:spcPts val="0"/>
              </a:spcAft>
              <a:buSzPts val="1800"/>
              <a:buNone/>
            </a:pPr>
            <a:r>
              <a:t/>
            </a:r>
            <a:endParaRPr/>
          </a:p>
          <a:p>
            <a:pPr indent="-139700" lvl="0" marL="342900" rtl="0" algn="l">
              <a:lnSpc>
                <a:spcPct val="100000"/>
              </a:lnSpc>
              <a:spcBef>
                <a:spcPts val="640"/>
              </a:spcBef>
              <a:spcAft>
                <a:spcPts val="0"/>
              </a:spcAft>
              <a:buClr>
                <a:schemeClr val="dk1"/>
              </a:buClr>
              <a:buSzPts val="3200"/>
              <a:buNone/>
            </a:pPr>
            <a:r>
              <a:t/>
            </a:r>
            <a:endParaRPr/>
          </a:p>
        </p:txBody>
      </p:sp>
      <p:pic>
        <p:nvPicPr>
          <p:cNvPr id="298" name="Google Shape;298;p27"/>
          <p:cNvPicPr preferRelativeResize="0"/>
          <p:nvPr/>
        </p:nvPicPr>
        <p:blipFill>
          <a:blip r:embed="rId3">
            <a:alphaModFix/>
          </a:blip>
          <a:stretch>
            <a:fillRect/>
          </a:stretch>
        </p:blipFill>
        <p:spPr>
          <a:xfrm>
            <a:off x="1248650" y="197125"/>
            <a:ext cx="6579425" cy="64062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1075e7a6d88_0_6"/>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t/>
            </a:r>
            <a:endParaRPr/>
          </a:p>
        </p:txBody>
      </p:sp>
      <p:sp>
        <p:nvSpPr>
          <p:cNvPr id="305" name="Google Shape;305;g1075e7a6d88_0_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640"/>
              </a:spcBef>
              <a:spcAft>
                <a:spcPts val="0"/>
              </a:spcAft>
              <a:buSzPts val="3200"/>
              <a:buNone/>
            </a:pPr>
            <a:r>
              <a:t/>
            </a:r>
            <a:endParaRPr/>
          </a:p>
        </p:txBody>
      </p:sp>
      <p:pic>
        <p:nvPicPr>
          <p:cNvPr id="306" name="Google Shape;306;g1075e7a6d88_0_6"/>
          <p:cNvPicPr preferRelativeResize="0"/>
          <p:nvPr/>
        </p:nvPicPr>
        <p:blipFill rotWithShape="1">
          <a:blip r:embed="rId3">
            <a:alphaModFix/>
          </a:blip>
          <a:srcRect b="0" l="0" r="0" t="0"/>
          <a:stretch/>
        </p:blipFill>
        <p:spPr>
          <a:xfrm>
            <a:off x="462937" y="52925"/>
            <a:ext cx="8218124" cy="67521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1075e7a6d88_0_8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t/>
            </a:r>
            <a:endParaRPr/>
          </a:p>
        </p:txBody>
      </p:sp>
      <p:sp>
        <p:nvSpPr>
          <p:cNvPr id="313" name="Google Shape;313;g1075e7a6d88_0_88"/>
          <p:cNvSpPr txBox="1"/>
          <p:nvPr>
            <p:ph idx="1" type="body"/>
          </p:nvPr>
        </p:nvSpPr>
        <p:spPr>
          <a:xfrm>
            <a:off x="5782850" y="1711900"/>
            <a:ext cx="2904000" cy="44145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360"/>
              </a:spcBef>
              <a:spcAft>
                <a:spcPts val="0"/>
              </a:spcAft>
              <a:buSzPts val="1800"/>
              <a:buNone/>
            </a:pPr>
            <a:r>
              <a:rPr lang="en-US"/>
              <a:t>CEN P-20 </a:t>
            </a:r>
            <a:r>
              <a:rPr lang="en-US" u="sng">
                <a:solidFill>
                  <a:schemeClr val="hlink"/>
                </a:solidFill>
                <a:hlinkClick r:id="rId3"/>
              </a:rPr>
              <a:t>Playbook</a:t>
            </a:r>
            <a:endParaRPr/>
          </a:p>
        </p:txBody>
      </p:sp>
      <p:pic>
        <p:nvPicPr>
          <p:cNvPr id="314" name="Google Shape;314;g1075e7a6d88_0_88"/>
          <p:cNvPicPr preferRelativeResize="0"/>
          <p:nvPr/>
        </p:nvPicPr>
        <p:blipFill rotWithShape="1">
          <a:blip r:embed="rId4">
            <a:alphaModFix/>
          </a:blip>
          <a:srcRect b="0" l="0" r="0" t="0"/>
          <a:stretch/>
        </p:blipFill>
        <p:spPr>
          <a:xfrm>
            <a:off x="150845" y="0"/>
            <a:ext cx="546031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descr="Screen Shot 2017-07-12 at 1.05.07 PM.png" id="107" name="Google Shape;107;p3"/>
          <p:cNvPicPr preferRelativeResize="0"/>
          <p:nvPr>
            <p:ph idx="1" type="body"/>
          </p:nvPr>
        </p:nvPicPr>
        <p:blipFill rotWithShape="1">
          <a:blip r:embed="rId3">
            <a:alphaModFix/>
          </a:blip>
          <a:srcRect b="0" l="-16536" r="-16535" t="0"/>
          <a:stretch/>
        </p:blipFill>
        <p:spPr>
          <a:xfrm>
            <a:off x="-1503623" y="0"/>
            <a:ext cx="12335549" cy="6858000"/>
          </a:xfrm>
          <a:prstGeom prst="rect">
            <a:avLst/>
          </a:prstGeom>
          <a:noFill/>
          <a:ln>
            <a:noFill/>
          </a:ln>
        </p:spPr>
      </p:pic>
      <p:pic>
        <p:nvPicPr>
          <p:cNvPr id="108" name="Google Shape;108;p3"/>
          <p:cNvPicPr preferRelativeResize="0"/>
          <p:nvPr/>
        </p:nvPicPr>
        <p:blipFill>
          <a:blip r:embed="rId4">
            <a:alphaModFix/>
          </a:blip>
          <a:stretch>
            <a:fillRect/>
          </a:stretch>
        </p:blipFill>
        <p:spPr>
          <a:xfrm>
            <a:off x="53900" y="58250"/>
            <a:ext cx="1391000" cy="1354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1075e7a6d88_0_1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t>P-TECH </a:t>
            </a:r>
            <a:r>
              <a:rPr lang="en-US" u="sng">
                <a:solidFill>
                  <a:schemeClr val="hlink"/>
                </a:solidFill>
                <a:hlinkClick r:id="rId3"/>
              </a:rPr>
              <a:t>Blueprint</a:t>
            </a:r>
            <a:endParaRPr/>
          </a:p>
        </p:txBody>
      </p:sp>
      <p:sp>
        <p:nvSpPr>
          <p:cNvPr id="321" name="Google Shape;321;g1075e7a6d88_0_17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800"/>
              <a:buNone/>
            </a:pPr>
            <a:r>
              <a:rPr lang="en-US"/>
              <a:t>Benchmark 1: School Design </a:t>
            </a:r>
            <a:endParaRPr/>
          </a:p>
          <a:p>
            <a:pPr indent="0" lvl="0" marL="0" rtl="0" algn="l">
              <a:lnSpc>
                <a:spcPct val="100000"/>
              </a:lnSpc>
              <a:spcBef>
                <a:spcPts val="360"/>
              </a:spcBef>
              <a:spcAft>
                <a:spcPts val="0"/>
              </a:spcAft>
              <a:buSzPts val="1800"/>
              <a:buNone/>
            </a:pPr>
            <a:r>
              <a:t/>
            </a:r>
            <a:endParaRPr/>
          </a:p>
          <a:p>
            <a:pPr indent="0" lvl="0" marL="0" rtl="0" algn="l">
              <a:lnSpc>
                <a:spcPct val="100000"/>
              </a:lnSpc>
              <a:spcBef>
                <a:spcPts val="360"/>
              </a:spcBef>
              <a:spcAft>
                <a:spcPts val="0"/>
              </a:spcAft>
              <a:buSzPts val="1800"/>
              <a:buNone/>
            </a:pPr>
            <a:r>
              <a:rPr lang="en-US"/>
              <a:t>The P-TECH program must offer open enrollment and flexible scheduling structures that enable students to combine high school, postsecondary courses and work-based learning, at no cost to participating students. </a:t>
            </a:r>
            <a:endParaRPr/>
          </a:p>
        </p:txBody>
      </p:sp>
      <p:pic>
        <p:nvPicPr>
          <p:cNvPr id="322" name="Google Shape;322;g1075e7a6d88_0_170"/>
          <p:cNvPicPr preferRelativeResize="0"/>
          <p:nvPr/>
        </p:nvPicPr>
        <p:blipFill>
          <a:blip r:embed="rId4">
            <a:alphaModFix/>
          </a:blip>
          <a:stretch>
            <a:fillRect/>
          </a:stretch>
        </p:blipFill>
        <p:spPr>
          <a:xfrm>
            <a:off x="1248650" y="197125"/>
            <a:ext cx="6579425" cy="64062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1075e7a6d88_0_2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t>P-TECH Blueprint</a:t>
            </a:r>
            <a:endParaRPr/>
          </a:p>
        </p:txBody>
      </p:sp>
      <p:sp>
        <p:nvSpPr>
          <p:cNvPr id="329" name="Google Shape;329;g1075e7a6d88_0_25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360"/>
              </a:spcBef>
              <a:spcAft>
                <a:spcPts val="0"/>
              </a:spcAft>
              <a:buSzPts val="1800"/>
              <a:buNone/>
            </a:pPr>
            <a:r>
              <a:rPr lang="en-US"/>
              <a:t>Benchmark 2: Target Population </a:t>
            </a:r>
            <a:endParaRPr/>
          </a:p>
          <a:p>
            <a:pPr indent="0" lvl="0" marL="0" rtl="0" algn="l">
              <a:lnSpc>
                <a:spcPct val="100000"/>
              </a:lnSpc>
              <a:spcBef>
                <a:spcPts val="360"/>
              </a:spcBef>
              <a:spcAft>
                <a:spcPts val="0"/>
              </a:spcAft>
              <a:buSzPts val="1800"/>
              <a:buNone/>
            </a:pPr>
            <a:r>
              <a:t/>
            </a:r>
            <a:endParaRPr/>
          </a:p>
          <a:p>
            <a:pPr indent="0" lvl="0" marL="0" rtl="0" algn="l">
              <a:lnSpc>
                <a:spcPct val="100000"/>
              </a:lnSpc>
              <a:spcBef>
                <a:spcPts val="360"/>
              </a:spcBef>
              <a:spcAft>
                <a:spcPts val="0"/>
              </a:spcAft>
              <a:buSzPts val="1800"/>
              <a:buNone/>
            </a:pPr>
            <a:r>
              <a:rPr lang="en-US"/>
              <a:t>The P-TECH program shall serve, or include plans to scale up to serve, students in Grades 9 through 14, and shall target and enroll students who are at risk of dropping out of school as defined by the Public Education Information Management System (PEIMS) and who might not otherwise go to college.</a:t>
            </a:r>
            <a:endParaRPr/>
          </a:p>
        </p:txBody>
      </p:sp>
      <p:pic>
        <p:nvPicPr>
          <p:cNvPr id="330" name="Google Shape;330;g1075e7a6d88_0_252"/>
          <p:cNvPicPr preferRelativeResize="0"/>
          <p:nvPr/>
        </p:nvPicPr>
        <p:blipFill>
          <a:blip r:embed="rId3">
            <a:alphaModFix/>
          </a:blip>
          <a:stretch>
            <a:fillRect/>
          </a:stretch>
        </p:blipFill>
        <p:spPr>
          <a:xfrm>
            <a:off x="1248650" y="197125"/>
            <a:ext cx="6579425" cy="64062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1075e7a6d88_0_3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t>P-TECH Blueprint</a:t>
            </a:r>
            <a:endParaRPr/>
          </a:p>
        </p:txBody>
      </p:sp>
      <p:sp>
        <p:nvSpPr>
          <p:cNvPr id="337" name="Google Shape;337;g1075e7a6d88_0_33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800"/>
              <a:buNone/>
            </a:pPr>
            <a:r>
              <a:rPr lang="en-US"/>
              <a:t>Benchmark 3: Strategic Alliances </a:t>
            </a:r>
            <a:endParaRPr/>
          </a:p>
          <a:p>
            <a:pPr indent="0" lvl="0" marL="0" rtl="0" algn="l">
              <a:lnSpc>
                <a:spcPct val="100000"/>
              </a:lnSpc>
              <a:spcBef>
                <a:spcPts val="360"/>
              </a:spcBef>
              <a:spcAft>
                <a:spcPts val="0"/>
              </a:spcAft>
              <a:buSzPts val="1800"/>
              <a:buNone/>
            </a:pPr>
            <a:r>
              <a:t/>
            </a:r>
            <a:endParaRPr/>
          </a:p>
          <a:p>
            <a:pPr indent="0" lvl="0" marL="0" rtl="0" algn="l">
              <a:lnSpc>
                <a:spcPct val="100000"/>
              </a:lnSpc>
              <a:spcBef>
                <a:spcPts val="360"/>
              </a:spcBef>
              <a:spcAft>
                <a:spcPts val="0"/>
              </a:spcAft>
              <a:buSzPts val="1800"/>
              <a:buNone/>
            </a:pPr>
            <a:r>
              <a:rPr lang="en-US"/>
              <a:t>Strategic partnerships with business and industry partners and IHEs are formally articulated in writing and clearly define a variety of careers.</a:t>
            </a:r>
            <a:endParaRPr/>
          </a:p>
        </p:txBody>
      </p:sp>
      <p:pic>
        <p:nvPicPr>
          <p:cNvPr id="338" name="Google Shape;338;g1075e7a6d88_0_334"/>
          <p:cNvPicPr preferRelativeResize="0"/>
          <p:nvPr/>
        </p:nvPicPr>
        <p:blipFill>
          <a:blip r:embed="rId3">
            <a:alphaModFix/>
          </a:blip>
          <a:stretch>
            <a:fillRect/>
          </a:stretch>
        </p:blipFill>
        <p:spPr>
          <a:xfrm>
            <a:off x="1248650" y="197125"/>
            <a:ext cx="6579425" cy="64062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1075e7a6d88_0_4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t>P-TECH Blueprint</a:t>
            </a:r>
            <a:endParaRPr/>
          </a:p>
        </p:txBody>
      </p:sp>
      <p:sp>
        <p:nvSpPr>
          <p:cNvPr id="345" name="Google Shape;345;g1075e7a6d88_0_41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360"/>
              </a:spcBef>
              <a:spcAft>
                <a:spcPts val="0"/>
              </a:spcAft>
              <a:buSzPts val="1800"/>
              <a:buNone/>
            </a:pPr>
            <a:r>
              <a:rPr lang="en-US"/>
              <a:t>Benchmark 4: Curriculum, Instruction, and Assessment </a:t>
            </a:r>
            <a:endParaRPr/>
          </a:p>
          <a:p>
            <a:pPr indent="0" lvl="0" marL="0" rtl="0" algn="l">
              <a:lnSpc>
                <a:spcPct val="100000"/>
              </a:lnSpc>
              <a:spcBef>
                <a:spcPts val="360"/>
              </a:spcBef>
              <a:spcAft>
                <a:spcPts val="0"/>
              </a:spcAft>
              <a:buSzPts val="1800"/>
              <a:buNone/>
            </a:pPr>
            <a:r>
              <a:t/>
            </a:r>
            <a:endParaRPr/>
          </a:p>
          <a:p>
            <a:pPr indent="0" lvl="0" marL="0" rtl="0" algn="l">
              <a:lnSpc>
                <a:spcPct val="100000"/>
              </a:lnSpc>
              <a:spcBef>
                <a:spcPts val="360"/>
              </a:spcBef>
              <a:spcAft>
                <a:spcPts val="0"/>
              </a:spcAft>
              <a:buSzPts val="1800"/>
              <a:buNone/>
            </a:pPr>
            <a:r>
              <a:rPr lang="en-US"/>
              <a:t>The P-TECH program shall provide a rigorous course of study that enables a participating student to receive a high school diploma, an associate degree, postsecondary certificate provided by an IHE, or industry certification during Grades 9- 14.</a:t>
            </a:r>
            <a:endParaRPr/>
          </a:p>
        </p:txBody>
      </p:sp>
      <p:pic>
        <p:nvPicPr>
          <p:cNvPr id="346" name="Google Shape;346;g1075e7a6d88_0_416"/>
          <p:cNvPicPr preferRelativeResize="0"/>
          <p:nvPr/>
        </p:nvPicPr>
        <p:blipFill>
          <a:blip r:embed="rId3">
            <a:alphaModFix/>
          </a:blip>
          <a:stretch>
            <a:fillRect/>
          </a:stretch>
        </p:blipFill>
        <p:spPr>
          <a:xfrm>
            <a:off x="1248650" y="197125"/>
            <a:ext cx="6579425" cy="64062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1075e7a6d88_0_49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t>P-TECH Blueprint</a:t>
            </a:r>
            <a:endParaRPr/>
          </a:p>
        </p:txBody>
      </p:sp>
      <p:sp>
        <p:nvSpPr>
          <p:cNvPr id="353" name="Google Shape;353;g1075e7a6d88_0_49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360"/>
              </a:spcBef>
              <a:spcAft>
                <a:spcPts val="0"/>
              </a:spcAft>
              <a:buSzPts val="1800"/>
              <a:buNone/>
            </a:pPr>
            <a:r>
              <a:rPr lang="en-US"/>
              <a:t>Benchmark 5: Work-Based Learning </a:t>
            </a:r>
            <a:endParaRPr/>
          </a:p>
          <a:p>
            <a:pPr indent="0" lvl="0" marL="0" rtl="0" algn="l">
              <a:lnSpc>
                <a:spcPct val="100000"/>
              </a:lnSpc>
              <a:spcBef>
                <a:spcPts val="360"/>
              </a:spcBef>
              <a:spcAft>
                <a:spcPts val="0"/>
              </a:spcAft>
              <a:buSzPts val="1800"/>
              <a:buNone/>
            </a:pPr>
            <a:r>
              <a:t/>
            </a:r>
            <a:endParaRPr/>
          </a:p>
          <a:p>
            <a:pPr indent="0" lvl="0" marL="0" rtl="0" algn="l">
              <a:lnSpc>
                <a:spcPct val="100000"/>
              </a:lnSpc>
              <a:spcBef>
                <a:spcPts val="360"/>
              </a:spcBef>
              <a:spcAft>
                <a:spcPts val="0"/>
              </a:spcAft>
              <a:buSzPts val="1800"/>
              <a:buNone/>
            </a:pPr>
            <a:r>
              <a:rPr lang="en-US"/>
              <a:t>The P-TECH program must offer students a variety of relevant, high-skill work-based learning experiences at every grade level that respond to student interest and regional employer needs and contribute to students earning aligned industry certifications and credentials.</a:t>
            </a:r>
            <a:endParaRPr/>
          </a:p>
        </p:txBody>
      </p:sp>
      <p:pic>
        <p:nvPicPr>
          <p:cNvPr id="354" name="Google Shape;354;g1075e7a6d88_0_498"/>
          <p:cNvPicPr preferRelativeResize="0"/>
          <p:nvPr/>
        </p:nvPicPr>
        <p:blipFill>
          <a:blip r:embed="rId3">
            <a:alphaModFix/>
          </a:blip>
          <a:stretch>
            <a:fillRect/>
          </a:stretch>
        </p:blipFill>
        <p:spPr>
          <a:xfrm>
            <a:off x="1248650" y="197125"/>
            <a:ext cx="6579425" cy="64062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1075e7a6d88_0_58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t>P-TECH Blueprint</a:t>
            </a:r>
            <a:endParaRPr/>
          </a:p>
        </p:txBody>
      </p:sp>
      <p:sp>
        <p:nvSpPr>
          <p:cNvPr id="361" name="Google Shape;361;g1075e7a6d88_0_58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360"/>
              </a:spcBef>
              <a:spcAft>
                <a:spcPts val="0"/>
              </a:spcAft>
              <a:buSzPts val="1800"/>
              <a:buNone/>
            </a:pPr>
            <a:r>
              <a:rPr lang="en-US"/>
              <a:t>Benchmark 6: Student Support </a:t>
            </a:r>
            <a:endParaRPr/>
          </a:p>
          <a:p>
            <a:pPr indent="0" lvl="0" marL="0" rtl="0" algn="l">
              <a:lnSpc>
                <a:spcPct val="100000"/>
              </a:lnSpc>
              <a:spcBef>
                <a:spcPts val="360"/>
              </a:spcBef>
              <a:spcAft>
                <a:spcPts val="0"/>
              </a:spcAft>
              <a:buSzPts val="1800"/>
              <a:buNone/>
            </a:pPr>
            <a:r>
              <a:t/>
            </a:r>
            <a:endParaRPr/>
          </a:p>
          <a:p>
            <a:pPr indent="0" lvl="0" marL="0" rtl="0" algn="l">
              <a:lnSpc>
                <a:spcPct val="100000"/>
              </a:lnSpc>
              <a:spcBef>
                <a:spcPts val="360"/>
              </a:spcBef>
              <a:spcAft>
                <a:spcPts val="0"/>
              </a:spcAft>
              <a:buSzPts val="1800"/>
              <a:buNone/>
            </a:pPr>
            <a:r>
              <a:rPr lang="en-US"/>
              <a:t>P-TECH will provide wrap-around strategies and services involving multiple stakeholders (parents, teachers, counselors, community members, etc.) to strengthen both the academic and technical skills necessary for high school and college readiness, as well as provide academic, technical, and individual support for students to be successful in rigorous academic and work-based learning experiences.</a:t>
            </a:r>
            <a:endParaRPr/>
          </a:p>
        </p:txBody>
      </p:sp>
      <p:pic>
        <p:nvPicPr>
          <p:cNvPr id="362" name="Google Shape;362;g1075e7a6d88_0_580"/>
          <p:cNvPicPr preferRelativeResize="0"/>
          <p:nvPr/>
        </p:nvPicPr>
        <p:blipFill>
          <a:blip r:embed="rId3">
            <a:alphaModFix/>
          </a:blip>
          <a:stretch>
            <a:fillRect/>
          </a:stretch>
        </p:blipFill>
        <p:spPr>
          <a:xfrm>
            <a:off x="1248650" y="197125"/>
            <a:ext cx="6579425" cy="6406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1075e7a6d88_0_6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t>Banquete Collegiate POS</a:t>
            </a:r>
            <a:endParaRPr/>
          </a:p>
        </p:txBody>
      </p:sp>
      <p:sp>
        <p:nvSpPr>
          <p:cNvPr id="369" name="Google Shape;369;g1075e7a6d88_0_66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800"/>
              <a:buNone/>
            </a:pPr>
            <a:r>
              <a:rPr b="1" lang="en-US" sz="2000">
                <a:latin typeface="Trebuchet MS"/>
                <a:ea typeface="Trebuchet MS"/>
                <a:cs typeface="Trebuchet MS"/>
                <a:sym typeface="Trebuchet MS"/>
              </a:rPr>
              <a:t>Programs of Study</a:t>
            </a:r>
            <a:r>
              <a:rPr lang="en-US" sz="1800">
                <a:latin typeface="Trebuchet MS"/>
                <a:ea typeface="Trebuchet MS"/>
                <a:cs typeface="Trebuchet MS"/>
                <a:sym typeface="Trebuchet MS"/>
              </a:rPr>
              <a:t>:</a:t>
            </a:r>
            <a:endParaRPr sz="1800">
              <a:latin typeface="Trebuchet MS"/>
              <a:ea typeface="Trebuchet MS"/>
              <a:cs typeface="Trebuchet MS"/>
              <a:sym typeface="Trebuchet MS"/>
            </a:endParaRPr>
          </a:p>
          <a:p>
            <a:pPr indent="0" lvl="0" marL="0" rtl="0" algn="l">
              <a:lnSpc>
                <a:spcPct val="100000"/>
              </a:lnSpc>
              <a:spcBef>
                <a:spcPts val="360"/>
              </a:spcBef>
              <a:spcAft>
                <a:spcPts val="0"/>
              </a:spcAft>
              <a:buNone/>
            </a:pPr>
            <a:r>
              <a:rPr lang="en-US" sz="1800">
                <a:latin typeface="Trebuchet MS"/>
                <a:ea typeface="Trebuchet MS"/>
                <a:cs typeface="Trebuchet MS"/>
                <a:sym typeface="Trebuchet MS"/>
              </a:rPr>
              <a:t> </a:t>
            </a:r>
            <a:endParaRPr sz="1800">
              <a:latin typeface="Trebuchet MS"/>
              <a:ea typeface="Trebuchet MS"/>
              <a:cs typeface="Trebuchet MS"/>
              <a:sym typeface="Trebuchet MS"/>
            </a:endParaRPr>
          </a:p>
          <a:p>
            <a:pPr indent="-342900" lvl="0" marL="457200" rtl="0" algn="l">
              <a:lnSpc>
                <a:spcPct val="100000"/>
              </a:lnSpc>
              <a:spcBef>
                <a:spcPts val="360"/>
              </a:spcBef>
              <a:spcAft>
                <a:spcPts val="0"/>
              </a:spcAft>
              <a:buSzPts val="1800"/>
              <a:buNone/>
            </a:pPr>
            <a:r>
              <a:rPr lang="en-US" sz="1800">
                <a:latin typeface="Trebuchet MS"/>
                <a:ea typeface="Trebuchet MS"/>
                <a:cs typeface="Trebuchet MS"/>
                <a:sym typeface="Trebuchet MS"/>
              </a:rPr>
              <a:t>1)	Health Science • Healthcare Diagnostics (Principles of Health Science, Medical Terminology, Health Science Theory, Anatomy and Physiology and/or Practicum) • Healthcare Therapeutic Services (Principles of Health Science, Medical Terminology, Anatomy and Physiology or Health Science Theory, Practicum) • Medical Therapy (Principles of Health Science, Medical Terminology, Anatomy and Physiology or Health Science Theory, Practicum)</a:t>
            </a:r>
            <a:endParaRPr sz="1800">
              <a:latin typeface="Trebuchet MS"/>
              <a:ea typeface="Trebuchet MS"/>
              <a:cs typeface="Trebuchet MS"/>
              <a:sym typeface="Trebuchet MS"/>
            </a:endParaRPr>
          </a:p>
          <a:p>
            <a:pPr indent="-342900" lvl="0" marL="457200" rtl="0" algn="l">
              <a:lnSpc>
                <a:spcPct val="100000"/>
              </a:lnSpc>
              <a:spcBef>
                <a:spcPts val="360"/>
              </a:spcBef>
              <a:spcAft>
                <a:spcPts val="0"/>
              </a:spcAft>
              <a:buSzPts val="1800"/>
              <a:buNone/>
            </a:pPr>
            <a:r>
              <a:rPr lang="en-US" sz="1800">
                <a:latin typeface="Trebuchet MS"/>
                <a:ea typeface="Trebuchet MS"/>
                <a:cs typeface="Trebuchet MS"/>
                <a:sym typeface="Trebuchet MS"/>
              </a:rPr>
              <a:t>2)	Manufacturing • Welding (Intro to Welding, Welding I, Welding II, Practicum or Career Prep)</a:t>
            </a:r>
            <a:endParaRPr sz="1800">
              <a:solidFill>
                <a:srgbClr val="000000"/>
              </a:solidFill>
              <a:latin typeface="Trebuchet MS"/>
              <a:ea typeface="Trebuchet MS"/>
              <a:cs typeface="Trebuchet MS"/>
              <a:sym typeface="Trebuchet MS"/>
            </a:endParaRPr>
          </a:p>
          <a:p>
            <a:pPr indent="0" lvl="0" marL="0" rtl="0" algn="l">
              <a:lnSpc>
                <a:spcPct val="100000"/>
              </a:lnSpc>
              <a:spcBef>
                <a:spcPts val="360"/>
              </a:spcBef>
              <a:spcAft>
                <a:spcPts val="0"/>
              </a:spcAft>
              <a:buSzPts val="1800"/>
              <a:buNone/>
            </a:pPr>
            <a:r>
              <a:t/>
            </a:r>
            <a:endParaRPr sz="1800">
              <a:latin typeface="Trebuchet MS"/>
              <a:ea typeface="Trebuchet MS"/>
              <a:cs typeface="Trebuchet MS"/>
              <a:sym typeface="Trebuchet MS"/>
            </a:endParaRPr>
          </a:p>
          <a:p>
            <a:pPr indent="0" lvl="0" marL="0" rtl="0" algn="l">
              <a:lnSpc>
                <a:spcPct val="100000"/>
              </a:lnSpc>
              <a:spcBef>
                <a:spcPts val="360"/>
              </a:spcBef>
              <a:spcAft>
                <a:spcPts val="0"/>
              </a:spcAft>
              <a:buSzPts val="1800"/>
              <a:buNone/>
            </a:pPr>
            <a:r>
              <a:t/>
            </a:r>
            <a:endParaRPr sz="1400"/>
          </a:p>
          <a:p>
            <a:pPr indent="0" lvl="0" marL="0" rtl="0" algn="l">
              <a:lnSpc>
                <a:spcPct val="100000"/>
              </a:lnSpc>
              <a:spcBef>
                <a:spcPts val="360"/>
              </a:spcBef>
              <a:spcAft>
                <a:spcPts val="0"/>
              </a:spcAft>
              <a:buSzPts val="1800"/>
              <a:buNone/>
            </a:pPr>
            <a:r>
              <a:t/>
            </a:r>
            <a:endParaRPr sz="1400"/>
          </a:p>
        </p:txBody>
      </p:sp>
      <p:pic>
        <p:nvPicPr>
          <p:cNvPr id="370" name="Google Shape;370;g1075e7a6d88_0_662"/>
          <p:cNvPicPr preferRelativeResize="0"/>
          <p:nvPr/>
        </p:nvPicPr>
        <p:blipFill>
          <a:blip r:embed="rId3">
            <a:alphaModFix/>
          </a:blip>
          <a:stretch>
            <a:fillRect/>
          </a:stretch>
        </p:blipFill>
        <p:spPr>
          <a:xfrm>
            <a:off x="1401050" y="349525"/>
            <a:ext cx="6579425" cy="6406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a:t>Overview</a:t>
            </a:r>
            <a:endParaRPr/>
          </a:p>
        </p:txBody>
      </p:sp>
      <p:sp>
        <p:nvSpPr>
          <p:cNvPr id="115" name="Google Shape;115;p4"/>
          <p:cNvSpPr txBox="1"/>
          <p:nvPr>
            <p:ph idx="1" type="body"/>
          </p:nvPr>
        </p:nvSpPr>
        <p:spPr>
          <a:xfrm>
            <a:off x="457188" y="2226500"/>
            <a:ext cx="8229600" cy="45261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Char char="•"/>
            </a:pPr>
            <a:r>
              <a:rPr lang="en-US"/>
              <a:t>What is our goal?</a:t>
            </a:r>
            <a:endParaRPr/>
          </a:p>
          <a:p>
            <a:pPr indent="0" lvl="0" marL="0" rtl="0" algn="l">
              <a:lnSpc>
                <a:spcPct val="100000"/>
              </a:lnSpc>
              <a:spcBef>
                <a:spcPts val="640"/>
              </a:spcBef>
              <a:spcAft>
                <a:spcPts val="0"/>
              </a:spcAft>
              <a:buClr>
                <a:schemeClr val="dk1"/>
              </a:buClr>
              <a:buSzPts val="3200"/>
              <a:buNone/>
            </a:pPr>
            <a:r>
              <a:t/>
            </a:r>
            <a:endParaRPr/>
          </a:p>
          <a:p>
            <a:pPr indent="-342900" lvl="0" marL="342900" rtl="0" algn="l">
              <a:lnSpc>
                <a:spcPct val="100000"/>
              </a:lnSpc>
              <a:spcBef>
                <a:spcPts val="640"/>
              </a:spcBef>
              <a:spcAft>
                <a:spcPts val="0"/>
              </a:spcAft>
              <a:buClr>
                <a:schemeClr val="dk1"/>
              </a:buClr>
              <a:buSzPts val="3200"/>
              <a:buChar char="•"/>
            </a:pPr>
            <a:r>
              <a:rPr lang="en-US"/>
              <a:t>First year teacher induction</a:t>
            </a:r>
            <a:endParaRPr/>
          </a:p>
          <a:p>
            <a:pPr indent="-342900" lvl="0" marL="342900" rtl="0" algn="l">
              <a:lnSpc>
                <a:spcPct val="100000"/>
              </a:lnSpc>
              <a:spcBef>
                <a:spcPts val="640"/>
              </a:spcBef>
              <a:spcAft>
                <a:spcPts val="0"/>
              </a:spcAft>
              <a:buClr>
                <a:schemeClr val="dk1"/>
              </a:buClr>
              <a:buSzPts val="3200"/>
              <a:buChar char="•"/>
            </a:pPr>
            <a:r>
              <a:rPr lang="en-US"/>
              <a:t>New teacher orientation</a:t>
            </a:r>
            <a:endParaRPr/>
          </a:p>
          <a:p>
            <a:pPr indent="-342900" lvl="0" marL="342900" rtl="0" algn="l">
              <a:lnSpc>
                <a:spcPct val="100000"/>
              </a:lnSpc>
              <a:spcBef>
                <a:spcPts val="640"/>
              </a:spcBef>
              <a:spcAft>
                <a:spcPts val="0"/>
              </a:spcAft>
              <a:buClr>
                <a:schemeClr val="dk1"/>
              </a:buClr>
              <a:buSzPts val="3200"/>
              <a:buChar char="•"/>
            </a:pPr>
            <a:r>
              <a:rPr lang="en-US"/>
              <a:t>Mentor support throughout year</a:t>
            </a:r>
            <a:endParaRPr/>
          </a:p>
          <a:p>
            <a:pPr indent="-342900" lvl="0" marL="342900" rtl="0" algn="l">
              <a:lnSpc>
                <a:spcPct val="100000"/>
              </a:lnSpc>
              <a:spcBef>
                <a:spcPts val="640"/>
              </a:spcBef>
              <a:spcAft>
                <a:spcPts val="0"/>
              </a:spcAft>
              <a:buClr>
                <a:schemeClr val="dk1"/>
              </a:buClr>
              <a:buSzPts val="3200"/>
              <a:buChar char="•"/>
            </a:pPr>
            <a:r>
              <a:rPr lang="en-US"/>
              <a:t>On-going new teacher trainings throughout year</a:t>
            </a:r>
            <a:endParaRPr/>
          </a:p>
        </p:txBody>
      </p:sp>
      <p:pic>
        <p:nvPicPr>
          <p:cNvPr id="116" name="Google Shape;116;p4"/>
          <p:cNvPicPr preferRelativeResize="0"/>
          <p:nvPr/>
        </p:nvPicPr>
        <p:blipFill>
          <a:blip r:embed="rId3">
            <a:alphaModFix/>
          </a:blip>
          <a:stretch>
            <a:fillRect/>
          </a:stretch>
        </p:blipFill>
        <p:spPr>
          <a:xfrm>
            <a:off x="1248650" y="197125"/>
            <a:ext cx="6579425" cy="6406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US"/>
              <a:t>Characteristics of an Effective New Teacher</a:t>
            </a:r>
            <a:endParaRPr/>
          </a:p>
        </p:txBody>
      </p:sp>
      <p:sp>
        <p:nvSpPr>
          <p:cNvPr id="123" name="Google Shape;123;p5"/>
          <p:cNvSpPr txBox="1"/>
          <p:nvPr>
            <p:ph idx="1" type="body"/>
          </p:nvPr>
        </p:nvSpPr>
        <p:spPr>
          <a:xfrm>
            <a:off x="509413" y="2236950"/>
            <a:ext cx="8229600" cy="4526100"/>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lnSpc>
                <a:spcPct val="100000"/>
              </a:lnSpc>
              <a:spcBef>
                <a:spcPts val="0"/>
              </a:spcBef>
              <a:spcAft>
                <a:spcPts val="0"/>
              </a:spcAft>
              <a:buClr>
                <a:schemeClr val="dk1"/>
              </a:buClr>
              <a:buSzPct val="100000"/>
              <a:buChar char="•"/>
            </a:pPr>
            <a:r>
              <a:rPr lang="en-US"/>
              <a:t>Possess a deep understanding of the subjects they teach.</a:t>
            </a:r>
            <a:endParaRPr/>
          </a:p>
          <a:p>
            <a:pPr indent="-342900" lvl="0" marL="342900" rtl="0" algn="l">
              <a:lnSpc>
                <a:spcPct val="100000"/>
              </a:lnSpc>
              <a:spcBef>
                <a:spcPts val="448"/>
              </a:spcBef>
              <a:spcAft>
                <a:spcPts val="0"/>
              </a:spcAft>
              <a:buClr>
                <a:schemeClr val="dk1"/>
              </a:buClr>
              <a:buSzPct val="100000"/>
              <a:buChar char="•"/>
            </a:pPr>
            <a:r>
              <a:rPr lang="en-US"/>
              <a:t>Evidence a firm understanding of how students learn.</a:t>
            </a:r>
            <a:endParaRPr/>
          </a:p>
          <a:p>
            <a:pPr indent="-342900" lvl="0" marL="342900" rtl="0" algn="l">
              <a:lnSpc>
                <a:spcPct val="100000"/>
              </a:lnSpc>
              <a:spcBef>
                <a:spcPts val="448"/>
              </a:spcBef>
              <a:spcAft>
                <a:spcPts val="0"/>
              </a:spcAft>
              <a:buClr>
                <a:schemeClr val="dk1"/>
              </a:buClr>
              <a:buSzPct val="100000"/>
              <a:buChar char="•"/>
            </a:pPr>
            <a:r>
              <a:rPr lang="en-US"/>
              <a:t>Create a positive learning environment.</a:t>
            </a:r>
            <a:endParaRPr/>
          </a:p>
          <a:p>
            <a:pPr indent="-342900" lvl="0" marL="342900" rtl="0" algn="l">
              <a:lnSpc>
                <a:spcPct val="100000"/>
              </a:lnSpc>
              <a:spcBef>
                <a:spcPts val="448"/>
              </a:spcBef>
              <a:spcAft>
                <a:spcPts val="0"/>
              </a:spcAft>
              <a:buClr>
                <a:schemeClr val="dk1"/>
              </a:buClr>
              <a:buSzPct val="100000"/>
              <a:buChar char="•"/>
            </a:pPr>
            <a:r>
              <a:rPr lang="en-US"/>
              <a:t>Use a variety of assessment strategies to diagnose and respond to individual learning needs.</a:t>
            </a:r>
            <a:endParaRPr/>
          </a:p>
          <a:p>
            <a:pPr indent="-342900" lvl="0" marL="342900" rtl="0" algn="l">
              <a:lnSpc>
                <a:spcPct val="100000"/>
              </a:lnSpc>
              <a:spcBef>
                <a:spcPts val="448"/>
              </a:spcBef>
              <a:spcAft>
                <a:spcPts val="0"/>
              </a:spcAft>
              <a:buClr>
                <a:schemeClr val="dk1"/>
              </a:buClr>
              <a:buSzPct val="100000"/>
              <a:buChar char="•"/>
            </a:pPr>
            <a:r>
              <a:rPr lang="en-US"/>
              <a:t>Demonstrate and integrate modern technology into the school curriculum to support student learning.</a:t>
            </a:r>
            <a:endParaRPr/>
          </a:p>
          <a:p>
            <a:pPr indent="-342900" lvl="0" marL="342900" rtl="0" algn="l">
              <a:lnSpc>
                <a:spcPct val="100000"/>
              </a:lnSpc>
              <a:spcBef>
                <a:spcPts val="448"/>
              </a:spcBef>
              <a:spcAft>
                <a:spcPts val="0"/>
              </a:spcAft>
              <a:buClr>
                <a:schemeClr val="dk1"/>
              </a:buClr>
              <a:buSzPct val="100000"/>
              <a:buChar char="•"/>
            </a:pPr>
            <a:r>
              <a:rPr lang="en-US"/>
              <a:t>Collaborate with colleagues, parents and community members, and other educators to improve student learning.</a:t>
            </a:r>
            <a:endParaRPr/>
          </a:p>
          <a:p>
            <a:pPr indent="-342900" lvl="0" marL="342900" rtl="0" algn="l">
              <a:lnSpc>
                <a:spcPct val="100000"/>
              </a:lnSpc>
              <a:spcBef>
                <a:spcPts val="448"/>
              </a:spcBef>
              <a:spcAft>
                <a:spcPts val="0"/>
              </a:spcAft>
              <a:buClr>
                <a:schemeClr val="dk1"/>
              </a:buClr>
              <a:buSzPct val="100000"/>
              <a:buChar char="•"/>
            </a:pPr>
            <a:r>
              <a:rPr lang="en-US"/>
              <a:t>Reflect on their practice to improve future teaching and student achievement.</a:t>
            </a:r>
            <a:endParaRPr/>
          </a:p>
          <a:p>
            <a:pPr indent="-342900" lvl="0" marL="342900" rtl="0" algn="l">
              <a:lnSpc>
                <a:spcPct val="100000"/>
              </a:lnSpc>
              <a:spcBef>
                <a:spcPts val="448"/>
              </a:spcBef>
              <a:spcAft>
                <a:spcPts val="0"/>
              </a:spcAft>
              <a:buClr>
                <a:schemeClr val="dk1"/>
              </a:buClr>
              <a:buSzPct val="100000"/>
              <a:buChar char="•"/>
            </a:pPr>
            <a:r>
              <a:rPr lang="en-US"/>
              <a:t>Pursue professional growth in both content and pedagogy.</a:t>
            </a:r>
            <a:endParaRPr/>
          </a:p>
          <a:p>
            <a:pPr indent="-342900" lvl="0" marL="342900" rtl="0" algn="l">
              <a:lnSpc>
                <a:spcPct val="100000"/>
              </a:lnSpc>
              <a:spcBef>
                <a:spcPts val="448"/>
              </a:spcBef>
              <a:spcAft>
                <a:spcPts val="0"/>
              </a:spcAft>
              <a:buClr>
                <a:schemeClr val="dk1"/>
              </a:buClr>
              <a:buSzPct val="100000"/>
              <a:buChar char="•"/>
            </a:pPr>
            <a:r>
              <a:rPr lang="en-US"/>
              <a:t>Instill a passion for learning in their students.</a:t>
            </a:r>
            <a:endParaRPr/>
          </a:p>
        </p:txBody>
      </p:sp>
      <p:pic>
        <p:nvPicPr>
          <p:cNvPr id="124" name="Google Shape;124;p5"/>
          <p:cNvPicPr preferRelativeResize="0"/>
          <p:nvPr/>
        </p:nvPicPr>
        <p:blipFill>
          <a:blip r:embed="rId3">
            <a:alphaModFix/>
          </a:blip>
          <a:stretch>
            <a:fillRect/>
          </a:stretch>
        </p:blipFill>
        <p:spPr>
          <a:xfrm>
            <a:off x="1248650" y="197125"/>
            <a:ext cx="6579425" cy="6406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US"/>
              <a:t>Characteristics of an Effective School</a:t>
            </a:r>
            <a:endParaRPr/>
          </a:p>
        </p:txBody>
      </p:sp>
      <p:sp>
        <p:nvSpPr>
          <p:cNvPr id="131" name="Google Shape;131;p6"/>
          <p:cNvSpPr txBox="1"/>
          <p:nvPr>
            <p:ph idx="1" type="body"/>
          </p:nvPr>
        </p:nvSpPr>
        <p:spPr>
          <a:xfrm>
            <a:off x="457200" y="2174325"/>
            <a:ext cx="8229600" cy="452610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Clr>
                <a:schemeClr val="dk1"/>
              </a:buClr>
              <a:buSzPts val="3200"/>
              <a:buChar char="•"/>
            </a:pPr>
            <a:r>
              <a:rPr lang="en-US"/>
              <a:t>Clear and focused mission</a:t>
            </a:r>
            <a:endParaRPr/>
          </a:p>
          <a:p>
            <a:pPr indent="-342900" lvl="0" marL="342900" rtl="0" algn="l">
              <a:lnSpc>
                <a:spcPct val="100000"/>
              </a:lnSpc>
              <a:spcBef>
                <a:spcPts val="640"/>
              </a:spcBef>
              <a:spcAft>
                <a:spcPts val="0"/>
              </a:spcAft>
              <a:buClr>
                <a:schemeClr val="dk1"/>
              </a:buClr>
              <a:buSzPts val="3200"/>
              <a:buChar char="•"/>
            </a:pPr>
            <a:r>
              <a:rPr lang="en-US"/>
              <a:t>High expectations for success</a:t>
            </a:r>
            <a:endParaRPr/>
          </a:p>
          <a:p>
            <a:pPr indent="-342900" lvl="0" marL="342900" rtl="0" algn="l">
              <a:lnSpc>
                <a:spcPct val="100000"/>
              </a:lnSpc>
              <a:spcBef>
                <a:spcPts val="640"/>
              </a:spcBef>
              <a:spcAft>
                <a:spcPts val="0"/>
              </a:spcAft>
              <a:buClr>
                <a:schemeClr val="dk1"/>
              </a:buClr>
              <a:buSzPts val="3200"/>
              <a:buChar char="•"/>
            </a:pPr>
            <a:r>
              <a:rPr lang="en-US"/>
              <a:t>Instructional leadership</a:t>
            </a:r>
            <a:endParaRPr/>
          </a:p>
          <a:p>
            <a:pPr indent="-342900" lvl="0" marL="342900" rtl="0" algn="l">
              <a:lnSpc>
                <a:spcPct val="100000"/>
              </a:lnSpc>
              <a:spcBef>
                <a:spcPts val="640"/>
              </a:spcBef>
              <a:spcAft>
                <a:spcPts val="0"/>
              </a:spcAft>
              <a:buClr>
                <a:schemeClr val="dk1"/>
              </a:buClr>
              <a:buSzPts val="3200"/>
              <a:buChar char="•"/>
            </a:pPr>
            <a:r>
              <a:rPr lang="en-US"/>
              <a:t>Frequent monitoring of student progress</a:t>
            </a:r>
            <a:endParaRPr/>
          </a:p>
          <a:p>
            <a:pPr indent="-342900" lvl="0" marL="342900" rtl="0" algn="l">
              <a:lnSpc>
                <a:spcPct val="100000"/>
              </a:lnSpc>
              <a:spcBef>
                <a:spcPts val="640"/>
              </a:spcBef>
              <a:spcAft>
                <a:spcPts val="0"/>
              </a:spcAft>
              <a:buClr>
                <a:schemeClr val="dk1"/>
              </a:buClr>
              <a:buSzPts val="3200"/>
              <a:buChar char="•"/>
            </a:pPr>
            <a:r>
              <a:rPr lang="en-US"/>
              <a:t>Opportunity to learn and time on task</a:t>
            </a:r>
            <a:endParaRPr/>
          </a:p>
          <a:p>
            <a:pPr indent="-342900" lvl="0" marL="342900" rtl="0" algn="l">
              <a:lnSpc>
                <a:spcPct val="100000"/>
              </a:lnSpc>
              <a:spcBef>
                <a:spcPts val="640"/>
              </a:spcBef>
              <a:spcAft>
                <a:spcPts val="0"/>
              </a:spcAft>
              <a:buClr>
                <a:schemeClr val="dk1"/>
              </a:buClr>
              <a:buSzPts val="3200"/>
              <a:buChar char="•"/>
            </a:pPr>
            <a:r>
              <a:rPr lang="en-US"/>
              <a:t>Safe and orderly environment</a:t>
            </a:r>
            <a:endParaRPr/>
          </a:p>
          <a:p>
            <a:pPr indent="-342900" lvl="0" marL="342900" rtl="0" algn="l">
              <a:lnSpc>
                <a:spcPct val="100000"/>
              </a:lnSpc>
              <a:spcBef>
                <a:spcPts val="640"/>
              </a:spcBef>
              <a:spcAft>
                <a:spcPts val="0"/>
              </a:spcAft>
              <a:buClr>
                <a:schemeClr val="dk1"/>
              </a:buClr>
              <a:buSzPts val="3200"/>
              <a:buChar char="•"/>
            </a:pPr>
            <a:r>
              <a:rPr lang="en-US"/>
              <a:t>Home-school relations</a:t>
            </a:r>
            <a:endParaRPr/>
          </a:p>
          <a:p>
            <a:pPr indent="0" lvl="0" marL="0" rtl="0" algn="l">
              <a:lnSpc>
                <a:spcPct val="100000"/>
              </a:lnSpc>
              <a:spcBef>
                <a:spcPts val="640"/>
              </a:spcBef>
              <a:spcAft>
                <a:spcPts val="0"/>
              </a:spcAft>
              <a:buClr>
                <a:schemeClr val="dk1"/>
              </a:buClr>
              <a:buSzPts val="3200"/>
              <a:buNone/>
            </a:pPr>
            <a:r>
              <a:t/>
            </a:r>
            <a:endParaRPr/>
          </a:p>
        </p:txBody>
      </p:sp>
      <p:pic>
        <p:nvPicPr>
          <p:cNvPr id="132" name="Google Shape;132;p6"/>
          <p:cNvPicPr preferRelativeResize="0"/>
          <p:nvPr/>
        </p:nvPicPr>
        <p:blipFill>
          <a:blip r:embed="rId3">
            <a:alphaModFix/>
          </a:blip>
          <a:stretch>
            <a:fillRect/>
          </a:stretch>
        </p:blipFill>
        <p:spPr>
          <a:xfrm>
            <a:off x="1248650" y="197125"/>
            <a:ext cx="6579425" cy="6406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US"/>
              <a:t>School Factors the Influence Achievement</a:t>
            </a:r>
            <a:endParaRPr/>
          </a:p>
        </p:txBody>
      </p:sp>
      <p:sp>
        <p:nvSpPr>
          <p:cNvPr id="139" name="Google Shape;139;p7"/>
          <p:cNvSpPr txBox="1"/>
          <p:nvPr>
            <p:ph idx="1" type="body"/>
          </p:nvPr>
        </p:nvSpPr>
        <p:spPr>
          <a:xfrm>
            <a:off x="457213" y="1816372"/>
            <a:ext cx="8229600" cy="4111500"/>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Font typeface="Noto Sans Symbols"/>
              <a:buChar char="❑"/>
            </a:pPr>
            <a:r>
              <a:rPr lang="en-US"/>
              <a:t>A guaranteed and viable curriculum</a:t>
            </a:r>
            <a:endParaRPr/>
          </a:p>
          <a:p>
            <a:pPr indent="-342900" lvl="0" marL="342900" rtl="0" algn="l">
              <a:lnSpc>
                <a:spcPct val="100000"/>
              </a:lnSpc>
              <a:spcBef>
                <a:spcPts val="640"/>
              </a:spcBef>
              <a:spcAft>
                <a:spcPts val="0"/>
              </a:spcAft>
              <a:buClr>
                <a:schemeClr val="dk1"/>
              </a:buClr>
              <a:buSzPts val="3200"/>
              <a:buFont typeface="Noto Sans Symbols"/>
              <a:buChar char="❑"/>
            </a:pPr>
            <a:r>
              <a:rPr lang="en-US"/>
              <a:t>Challenging goals and effective feedback</a:t>
            </a:r>
            <a:endParaRPr/>
          </a:p>
          <a:p>
            <a:pPr indent="-342900" lvl="0" marL="342900" rtl="0" algn="l">
              <a:lnSpc>
                <a:spcPct val="100000"/>
              </a:lnSpc>
              <a:spcBef>
                <a:spcPts val="640"/>
              </a:spcBef>
              <a:spcAft>
                <a:spcPts val="0"/>
              </a:spcAft>
              <a:buClr>
                <a:schemeClr val="dk1"/>
              </a:buClr>
              <a:buSzPts val="3200"/>
              <a:buFont typeface="Noto Sans Symbols"/>
              <a:buChar char="❑"/>
            </a:pPr>
            <a:r>
              <a:rPr lang="en-US"/>
              <a:t>Parent &amp; community involvement</a:t>
            </a:r>
            <a:endParaRPr/>
          </a:p>
          <a:p>
            <a:pPr indent="-342900" lvl="0" marL="342900" rtl="0" algn="l">
              <a:lnSpc>
                <a:spcPct val="100000"/>
              </a:lnSpc>
              <a:spcBef>
                <a:spcPts val="640"/>
              </a:spcBef>
              <a:spcAft>
                <a:spcPts val="0"/>
              </a:spcAft>
              <a:buClr>
                <a:schemeClr val="dk1"/>
              </a:buClr>
              <a:buSzPts val="3200"/>
              <a:buFont typeface="Noto Sans Symbols"/>
              <a:buChar char="❑"/>
            </a:pPr>
            <a:r>
              <a:rPr lang="en-US"/>
              <a:t>Safe &amp; orderly environment</a:t>
            </a:r>
            <a:endParaRPr/>
          </a:p>
          <a:p>
            <a:pPr indent="-342900" lvl="0" marL="342900" rtl="0" algn="l">
              <a:lnSpc>
                <a:spcPct val="100000"/>
              </a:lnSpc>
              <a:spcBef>
                <a:spcPts val="640"/>
              </a:spcBef>
              <a:spcAft>
                <a:spcPts val="0"/>
              </a:spcAft>
              <a:buClr>
                <a:schemeClr val="dk1"/>
              </a:buClr>
              <a:buSzPts val="3200"/>
              <a:buFont typeface="Noto Sans Symbols"/>
              <a:buChar char="❑"/>
            </a:pPr>
            <a:r>
              <a:rPr lang="en-US"/>
              <a:t>Collegiality &amp; professionalism</a:t>
            </a:r>
            <a:endParaRPr/>
          </a:p>
          <a:p>
            <a:pPr indent="0" lvl="0" marL="0" rtl="0" algn="l">
              <a:lnSpc>
                <a:spcPct val="100000"/>
              </a:lnSpc>
              <a:spcBef>
                <a:spcPts val="640"/>
              </a:spcBef>
              <a:spcAft>
                <a:spcPts val="0"/>
              </a:spcAft>
              <a:buClr>
                <a:schemeClr val="dk1"/>
              </a:buClr>
              <a:buSzPts val="3200"/>
              <a:buNone/>
            </a:pPr>
            <a:r>
              <a:t/>
            </a:r>
            <a:endParaRPr/>
          </a:p>
        </p:txBody>
      </p:sp>
      <p:pic>
        <p:nvPicPr>
          <p:cNvPr id="140" name="Google Shape;140;p7"/>
          <p:cNvPicPr preferRelativeResize="0"/>
          <p:nvPr/>
        </p:nvPicPr>
        <p:blipFill>
          <a:blip r:embed="rId3">
            <a:alphaModFix/>
          </a:blip>
          <a:stretch>
            <a:fillRect/>
          </a:stretch>
        </p:blipFill>
        <p:spPr>
          <a:xfrm>
            <a:off x="1248650" y="197125"/>
            <a:ext cx="6579425" cy="6406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US"/>
              <a:t>Teacher Factors the Influence Achievement</a:t>
            </a:r>
            <a:endParaRPr/>
          </a:p>
        </p:txBody>
      </p:sp>
      <p:sp>
        <p:nvSpPr>
          <p:cNvPr id="147" name="Google Shape;147;p8"/>
          <p:cNvSpPr txBox="1"/>
          <p:nvPr>
            <p:ph idx="1" type="body"/>
          </p:nvPr>
        </p:nvSpPr>
        <p:spPr>
          <a:xfrm>
            <a:off x="457200" y="2350479"/>
            <a:ext cx="8229600" cy="377568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Font typeface="Noto Sans Symbols"/>
              <a:buChar char="❑"/>
            </a:pPr>
            <a:r>
              <a:rPr lang="en-US"/>
              <a:t>Effective classroom strategies</a:t>
            </a:r>
            <a:endParaRPr/>
          </a:p>
          <a:p>
            <a:pPr indent="-342900" lvl="0" marL="342900" rtl="0" algn="l">
              <a:lnSpc>
                <a:spcPct val="100000"/>
              </a:lnSpc>
              <a:spcBef>
                <a:spcPts val="640"/>
              </a:spcBef>
              <a:spcAft>
                <a:spcPts val="0"/>
              </a:spcAft>
              <a:buClr>
                <a:schemeClr val="dk1"/>
              </a:buClr>
              <a:buSzPts val="3200"/>
              <a:buFont typeface="Noto Sans Symbols"/>
              <a:buChar char="❑"/>
            </a:pPr>
            <a:r>
              <a:rPr lang="en-US"/>
              <a:t>Effective classroom management</a:t>
            </a:r>
            <a:endParaRPr/>
          </a:p>
          <a:p>
            <a:pPr indent="-342900" lvl="0" marL="342900" rtl="0" algn="l">
              <a:lnSpc>
                <a:spcPct val="100000"/>
              </a:lnSpc>
              <a:spcBef>
                <a:spcPts val="640"/>
              </a:spcBef>
              <a:spcAft>
                <a:spcPts val="0"/>
              </a:spcAft>
              <a:buClr>
                <a:schemeClr val="dk1"/>
              </a:buClr>
              <a:buSzPts val="3200"/>
              <a:buFont typeface="Noto Sans Symbols"/>
              <a:buChar char="❑"/>
            </a:pPr>
            <a:r>
              <a:rPr lang="en-US"/>
              <a:t>Effective classroom curriculum design</a:t>
            </a:r>
            <a:endParaRPr/>
          </a:p>
        </p:txBody>
      </p:sp>
      <p:pic>
        <p:nvPicPr>
          <p:cNvPr id="148" name="Google Shape;148;p8"/>
          <p:cNvPicPr preferRelativeResize="0"/>
          <p:nvPr/>
        </p:nvPicPr>
        <p:blipFill>
          <a:blip r:embed="rId3">
            <a:alphaModFix/>
          </a:blip>
          <a:stretch>
            <a:fillRect/>
          </a:stretch>
        </p:blipFill>
        <p:spPr>
          <a:xfrm>
            <a:off x="1248650" y="197125"/>
            <a:ext cx="6579425" cy="6406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US"/>
              <a:t>Student Factors the Influence Achievement</a:t>
            </a:r>
            <a:endParaRPr/>
          </a:p>
        </p:txBody>
      </p:sp>
      <p:sp>
        <p:nvSpPr>
          <p:cNvPr id="155" name="Google Shape;155;p9"/>
          <p:cNvSpPr txBox="1"/>
          <p:nvPr>
            <p:ph idx="1" type="body"/>
          </p:nvPr>
        </p:nvSpPr>
        <p:spPr>
          <a:xfrm>
            <a:off x="457200" y="2350479"/>
            <a:ext cx="8229600" cy="377568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chemeClr val="dk1"/>
              </a:buClr>
              <a:buSzPts val="3200"/>
              <a:buFont typeface="Noto Sans Symbols"/>
              <a:buChar char="❑"/>
            </a:pPr>
            <a:r>
              <a:rPr lang="en-US"/>
              <a:t>Home environment</a:t>
            </a:r>
            <a:endParaRPr/>
          </a:p>
          <a:p>
            <a:pPr indent="-342900" lvl="0" marL="342900" rtl="0" algn="l">
              <a:lnSpc>
                <a:spcPct val="100000"/>
              </a:lnSpc>
              <a:spcBef>
                <a:spcPts val="640"/>
              </a:spcBef>
              <a:spcAft>
                <a:spcPts val="0"/>
              </a:spcAft>
              <a:buClr>
                <a:schemeClr val="dk1"/>
              </a:buClr>
              <a:buSzPts val="3200"/>
              <a:buFont typeface="Noto Sans Symbols"/>
              <a:buChar char="❑"/>
            </a:pPr>
            <a:r>
              <a:rPr lang="en-US"/>
              <a:t>Learning intelligence/background knowledge</a:t>
            </a:r>
            <a:endParaRPr/>
          </a:p>
          <a:p>
            <a:pPr indent="-342900" lvl="0" marL="342900" rtl="0" algn="l">
              <a:lnSpc>
                <a:spcPct val="100000"/>
              </a:lnSpc>
              <a:spcBef>
                <a:spcPts val="640"/>
              </a:spcBef>
              <a:spcAft>
                <a:spcPts val="0"/>
              </a:spcAft>
              <a:buClr>
                <a:schemeClr val="dk1"/>
              </a:buClr>
              <a:buSzPts val="3200"/>
              <a:buFont typeface="Noto Sans Symbols"/>
              <a:buChar char="❑"/>
            </a:pPr>
            <a:r>
              <a:rPr lang="en-US"/>
              <a:t>Motivation</a:t>
            </a:r>
            <a:endParaRPr/>
          </a:p>
        </p:txBody>
      </p:sp>
      <p:pic>
        <p:nvPicPr>
          <p:cNvPr id="156" name="Google Shape;156;p9"/>
          <p:cNvPicPr preferRelativeResize="0"/>
          <p:nvPr/>
        </p:nvPicPr>
        <p:blipFill>
          <a:blip r:embed="rId3">
            <a:alphaModFix/>
          </a:blip>
          <a:stretch>
            <a:fillRect/>
          </a:stretch>
        </p:blipFill>
        <p:spPr>
          <a:xfrm>
            <a:off x="1248650" y="197125"/>
            <a:ext cx="6579425" cy="6406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2017-07-12T18:02:15Z</dcterms:created>
  <dc:creator>Rachael McClain</dc:creator>
</cp:coreProperties>
</file>